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77" r:id="rId3"/>
    <p:sldId id="257" r:id="rId4"/>
    <p:sldId id="260" r:id="rId5"/>
    <p:sldId id="261" r:id="rId6"/>
    <p:sldId id="265" r:id="rId7"/>
    <p:sldId id="268" r:id="rId8"/>
    <p:sldId id="259" r:id="rId9"/>
    <p:sldId id="269" r:id="rId10"/>
    <p:sldId id="363" r:id="rId11"/>
    <p:sldId id="281" r:id="rId12"/>
    <p:sldId id="299" r:id="rId13"/>
    <p:sldId id="295" r:id="rId14"/>
    <p:sldId id="297" r:id="rId15"/>
    <p:sldId id="298" r:id="rId16"/>
    <p:sldId id="376" r:id="rId17"/>
    <p:sldId id="282" r:id="rId18"/>
    <p:sldId id="289" r:id="rId19"/>
    <p:sldId id="283" r:id="rId20"/>
    <p:sldId id="342" r:id="rId21"/>
    <p:sldId id="290" r:id="rId22"/>
    <p:sldId id="343" r:id="rId23"/>
    <p:sldId id="294" r:id="rId24"/>
    <p:sldId id="318" r:id="rId25"/>
    <p:sldId id="324" r:id="rId26"/>
    <p:sldId id="301" r:id="rId27"/>
    <p:sldId id="300" r:id="rId28"/>
    <p:sldId id="296" r:id="rId29"/>
    <p:sldId id="305" r:id="rId30"/>
    <p:sldId id="307" r:id="rId31"/>
    <p:sldId id="308" r:id="rId32"/>
    <p:sldId id="309" r:id="rId33"/>
    <p:sldId id="344" r:id="rId34"/>
    <p:sldId id="371" r:id="rId35"/>
    <p:sldId id="310" r:id="rId36"/>
    <p:sldId id="347" r:id="rId37"/>
    <p:sldId id="372" r:id="rId38"/>
    <p:sldId id="311" r:id="rId39"/>
    <p:sldId id="312" r:id="rId40"/>
    <p:sldId id="345" r:id="rId41"/>
    <p:sldId id="349" r:id="rId42"/>
    <p:sldId id="373" r:id="rId43"/>
    <p:sldId id="314" r:id="rId44"/>
    <p:sldId id="316" r:id="rId45"/>
    <p:sldId id="315" r:id="rId46"/>
    <p:sldId id="351" r:id="rId47"/>
    <p:sldId id="353" r:id="rId48"/>
    <p:sldId id="374" r:id="rId49"/>
    <p:sldId id="320" r:id="rId50"/>
    <p:sldId id="321" r:id="rId51"/>
    <p:sldId id="322" r:id="rId52"/>
    <p:sldId id="323" r:id="rId53"/>
    <p:sldId id="329" r:id="rId54"/>
    <p:sldId id="331" r:id="rId55"/>
    <p:sldId id="332" r:id="rId56"/>
    <p:sldId id="333" r:id="rId57"/>
    <p:sldId id="336" r:id="rId58"/>
    <p:sldId id="334" r:id="rId59"/>
    <p:sldId id="335" r:id="rId60"/>
    <p:sldId id="361" r:id="rId61"/>
    <p:sldId id="358" r:id="rId62"/>
    <p:sldId id="359" r:id="rId63"/>
    <p:sldId id="360" r:id="rId64"/>
    <p:sldId id="362" r:id="rId65"/>
    <p:sldId id="337" r:id="rId66"/>
    <p:sldId id="319" r:id="rId67"/>
    <p:sldId id="338" r:id="rId68"/>
    <p:sldId id="339" r:id="rId69"/>
    <p:sldId id="340" r:id="rId70"/>
    <p:sldId id="365" r:id="rId71"/>
    <p:sldId id="341" r:id="rId72"/>
    <p:sldId id="366" r:id="rId73"/>
    <p:sldId id="375" r:id="rId74"/>
    <p:sldId id="378" r:id="rId75"/>
    <p:sldId id="380" r:id="rId76"/>
    <p:sldId id="381" r:id="rId77"/>
    <p:sldId id="382" r:id="rId78"/>
    <p:sldId id="383" r:id="rId79"/>
    <p:sldId id="384" r:id="rId80"/>
    <p:sldId id="385" r:id="rId81"/>
    <p:sldId id="386" r:id="rId82"/>
    <p:sldId id="387" r:id="rId83"/>
    <p:sldId id="388" r:id="rId84"/>
    <p:sldId id="389" r:id="rId85"/>
    <p:sldId id="28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ktop"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0317" autoAdjust="0"/>
  </p:normalViewPr>
  <p:slideViewPr>
    <p:cSldViewPr>
      <p:cViewPr varScale="1">
        <p:scale>
          <a:sx n="48" d="100"/>
          <a:sy n="48" d="100"/>
        </p:scale>
        <p:origin x="-1315" y="-77"/>
      </p:cViewPr>
      <p:guideLst>
        <p:guide orient="horz" pos="2160"/>
        <p:guide pos="2880"/>
      </p:guideLst>
    </p:cSldViewPr>
  </p:slideViewPr>
  <p:outlineViewPr>
    <p:cViewPr>
      <p:scale>
        <a:sx n="33" d="100"/>
        <a:sy n="33" d="100"/>
      </p:scale>
      <p:origin x="0" y="196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36188-FEF0-4DF1-94AF-9675DDB368C7}" type="datetimeFigureOut">
              <a:rPr lang="en-US" smtClean="0"/>
              <a:pPr/>
              <a:t>7/19/2015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54C44-D66B-4C86-ACBB-2F8F87CCBD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Defination</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know more common form of this lesion there is no pulmonary or </a:t>
            </a:r>
            <a:r>
              <a:rPr lang="en-US" dirty="0" err="1" smtClean="0"/>
              <a:t>subpulmonary</a:t>
            </a:r>
            <a:r>
              <a:rPr lang="en-US" dirty="0" smtClean="0"/>
              <a:t> stenosis.</a:t>
            </a:r>
          </a:p>
          <a:p>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46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2c</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76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pda</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77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78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79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81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83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84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Homberg,2 a Parisian</a:t>
            </a:r>
          </a:p>
          <a:p>
            <a:r>
              <a:rPr lang="en-US" sz="1200" kern="1200" baseline="0" dirty="0" err="1" smtClean="0">
                <a:solidFill>
                  <a:schemeClr val="tx1"/>
                </a:solidFill>
                <a:latin typeface="+mn-lt"/>
                <a:ea typeface="+mn-ea"/>
                <a:cs typeface="+mn-cs"/>
              </a:rPr>
              <a:t>physicianOn</a:t>
            </a:r>
            <a:r>
              <a:rPr lang="en-US" sz="1200" kern="1200" baseline="0" dirty="0" smtClean="0">
                <a:solidFill>
                  <a:schemeClr val="tx1"/>
                </a:solidFill>
                <a:latin typeface="+mn-lt"/>
                <a:ea typeface="+mn-ea"/>
                <a:cs typeface="+mn-cs"/>
              </a:rPr>
              <a:t> dissection, the cavities of the</a:t>
            </a:r>
          </a:p>
          <a:p>
            <a:r>
              <a:rPr lang="en-US" sz="1200" kern="1200" baseline="0" dirty="0" smtClean="0">
                <a:solidFill>
                  <a:schemeClr val="tx1"/>
                </a:solidFill>
                <a:latin typeface="+mn-lt"/>
                <a:ea typeface="+mn-ea"/>
                <a:cs typeface="+mn-cs"/>
              </a:rPr>
              <a:t>heart were greatly distended and the myocardium described as flabby,</a:t>
            </a:r>
          </a:p>
          <a:p>
            <a:r>
              <a:rPr lang="en-US" sz="1200" kern="1200" baseline="0" dirty="0" smtClean="0">
                <a:solidFill>
                  <a:schemeClr val="tx1"/>
                </a:solidFill>
                <a:latin typeface="+mn-lt"/>
                <a:ea typeface="+mn-ea"/>
                <a:cs typeface="+mn-cs"/>
              </a:rPr>
              <a:t>and soft as a bag of leather. </a:t>
            </a:r>
            <a:r>
              <a:rPr lang="en-US" sz="1200" kern="1200" baseline="0" dirty="0" err="1" smtClean="0">
                <a:solidFill>
                  <a:schemeClr val="tx1"/>
                </a:solidFill>
                <a:latin typeface="+mn-lt"/>
                <a:ea typeface="+mn-ea"/>
                <a:cs typeface="+mn-cs"/>
              </a:rPr>
              <a:t>Homberg</a:t>
            </a:r>
            <a:r>
              <a:rPr lang="en-US" sz="1200" kern="1200" baseline="0" dirty="0" smtClean="0">
                <a:solidFill>
                  <a:schemeClr val="tx1"/>
                </a:solidFill>
                <a:latin typeface="+mn-lt"/>
                <a:ea typeface="+mn-ea"/>
                <a:cs typeface="+mn-cs"/>
              </a:rPr>
              <a:t> attributed the cervical pulsations</a:t>
            </a:r>
          </a:p>
          <a:p>
            <a:r>
              <a:rPr lang="en-US" sz="1200" kern="1200" baseline="0" dirty="0" smtClean="0">
                <a:solidFill>
                  <a:schemeClr val="tx1"/>
                </a:solidFill>
                <a:latin typeface="+mn-lt"/>
                <a:ea typeface="+mn-ea"/>
                <a:cs typeface="+mn-cs"/>
              </a:rPr>
              <a:t>to reflux into the veins on each contraction of the heart, and like the</a:t>
            </a:r>
          </a:p>
          <a:p>
            <a:r>
              <a:rPr lang="en-US" sz="1200" kern="1200" baseline="0" dirty="0" smtClean="0">
                <a:solidFill>
                  <a:schemeClr val="tx1"/>
                </a:solidFill>
                <a:latin typeface="+mn-lt"/>
                <a:ea typeface="+mn-ea"/>
                <a:cs typeface="+mn-cs"/>
              </a:rPr>
              <a:t>tides of Brittany likened these unnatural recoils of blood to the turning</a:t>
            </a:r>
          </a:p>
          <a:p>
            <a:r>
              <a:rPr lang="en-US" sz="1200" kern="1200" baseline="0" dirty="0" smtClean="0">
                <a:solidFill>
                  <a:schemeClr val="tx1"/>
                </a:solidFill>
                <a:latin typeface="+mn-lt"/>
                <a:ea typeface="+mn-ea"/>
                <a:cs typeface="+mn-cs"/>
              </a:rPr>
              <a:t>back of cresting waters from the rising seas</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Although these two anatomical entities produce the same physiological effect, their morphology is totally different. An imperforate valve can only be formed in the setting of a discrete </a:t>
            </a:r>
            <a:r>
              <a:rPr lang="en-US" dirty="0" err="1" smtClean="0"/>
              <a:t>atrioventricular</a:t>
            </a:r>
            <a:r>
              <a:rPr lang="en-US" dirty="0" smtClean="0"/>
              <a:t> junction. With this arrangement, When the </a:t>
            </a:r>
            <a:r>
              <a:rPr lang="en-US" dirty="0" err="1" smtClean="0"/>
              <a:t>atrioventricular</a:t>
            </a:r>
            <a:r>
              <a:rPr lang="en-US" dirty="0" smtClean="0"/>
              <a:t> connection is absent, this is not the case. The parietal walls of the right atrium and of the ventricle have no direct continuity, but instead they meet at the central fibrous body, with the fibro-fatty tissues of the </a:t>
            </a:r>
            <a:r>
              <a:rPr lang="en-US" dirty="0" err="1" smtClean="0"/>
              <a:t>atrioventricular</a:t>
            </a:r>
            <a:r>
              <a:rPr lang="en-US" dirty="0" smtClean="0"/>
              <a:t> groove filling the space between the adjacent layers of atrial and ventricular myocardium. The atrium has a complete muscular floor, which is the lateral</a:t>
            </a:r>
          </a:p>
          <a:p>
            <a:pPr>
              <a:buNone/>
            </a:pPr>
            <a:r>
              <a:rPr lang="en-US" dirty="0" smtClean="0"/>
              <a:t>wall of the appendage.</a:t>
            </a:r>
          </a:p>
          <a:p>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New England Regional Infant Cardiac Program was a voluntary association of hospitals providing care to infants with</a:t>
            </a:r>
          </a:p>
          <a:p>
            <a:r>
              <a:rPr lang="en-US" sz="1200" kern="1200" baseline="0" dirty="0" smtClean="0">
                <a:solidFill>
                  <a:schemeClr val="tx1"/>
                </a:solidFill>
                <a:latin typeface="+mn-lt"/>
                <a:ea typeface="+mn-ea"/>
                <a:cs typeface="+mn-cs"/>
              </a:rPr>
              <a:t>congenital cardiac lesions and was formed to improve care for those </a:t>
            </a:r>
            <a:r>
              <a:rPr lang="en-US" sz="1200" kern="1200" baseline="0" dirty="0" err="1" smtClean="0">
                <a:solidFill>
                  <a:schemeClr val="tx1"/>
                </a:solidFill>
                <a:latin typeface="+mn-lt"/>
                <a:ea typeface="+mn-ea"/>
                <a:cs typeface="+mn-cs"/>
              </a:rPr>
              <a:t>infants.Perhaps</a:t>
            </a:r>
            <a:r>
              <a:rPr lang="en-US" sz="1200" kern="1200" baseline="0" dirty="0" smtClean="0">
                <a:solidFill>
                  <a:schemeClr val="tx1"/>
                </a:solidFill>
                <a:latin typeface="+mn-lt"/>
                <a:ea typeface="+mn-ea"/>
                <a:cs typeface="+mn-cs"/>
              </a:rPr>
              <a:t> the most important information arising from</a:t>
            </a:r>
          </a:p>
          <a:p>
            <a:r>
              <a:rPr lang="en-US" sz="1200" kern="1200" baseline="0" dirty="0" smtClean="0">
                <a:solidFill>
                  <a:schemeClr val="tx1"/>
                </a:solidFill>
                <a:latin typeface="+mn-lt"/>
                <a:ea typeface="+mn-ea"/>
                <a:cs typeface="+mn-cs"/>
              </a:rPr>
              <a:t>the program was data regarding the distributions of various lesions as a function of the age at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Baltimore-Washington Infant Study is a regional epidemiologic study of congenital heart disease. Among Infants born in the study area in 1981 and 1982, 664 had a diagnosis of congenital heart disease confirmed in the first year of life by echocardiography, cardiac catheterization, cardiac surgery, or autopsy. The prevalence rate was 3.7/1,000 </a:t>
            </a:r>
            <a:r>
              <a:rPr lang="en-US" sz="1200" b="0" i="0" kern="1200" dirty="0" err="1" smtClean="0">
                <a:solidFill>
                  <a:schemeClr val="tx1"/>
                </a:solidFill>
                <a:latin typeface="+mn-lt"/>
                <a:ea typeface="+mn-ea"/>
                <a:cs typeface="+mn-cs"/>
              </a:rPr>
              <a:t>livebirths</a:t>
            </a:r>
            <a:r>
              <a:rPr lang="en-US" sz="1200" b="0" i="0" kern="1200" dirty="0" smtClean="0">
                <a:solidFill>
                  <a:schemeClr val="tx1"/>
                </a:solidFill>
                <a:latin typeface="+mn-lt"/>
                <a:ea typeface="+mn-ea"/>
                <a:cs typeface="+mn-cs"/>
              </a:rPr>
              <a:t> for all cases and 2.4/1,000 </a:t>
            </a:r>
            <a:r>
              <a:rPr lang="en-US" sz="1200" b="0" i="0" kern="1200" dirty="0" err="1" smtClean="0">
                <a:solidFill>
                  <a:schemeClr val="tx1"/>
                </a:solidFill>
                <a:latin typeface="+mn-lt"/>
                <a:ea typeface="+mn-ea"/>
                <a:cs typeface="+mn-cs"/>
              </a:rPr>
              <a:t>livebirths</a:t>
            </a:r>
            <a:r>
              <a:rPr lang="en-US" sz="1200" b="0" i="0" kern="1200" dirty="0" smtClean="0">
                <a:solidFill>
                  <a:schemeClr val="tx1"/>
                </a:solidFill>
                <a:latin typeface="+mn-lt"/>
                <a:ea typeface="+mn-ea"/>
                <a:cs typeface="+mn-cs"/>
              </a:rPr>
              <a:t> for cases confirmed by invasive methods only. Diagnosis-specific prevalence rates of congenital heart disease are compared with those of eight previous case series. </a:t>
            </a:r>
            <a:br>
              <a:rPr lang="en-US" sz="1200" b="0" i="0" kern="1200" dirty="0" smtClean="0">
                <a:solidFill>
                  <a:schemeClr val="tx1"/>
                </a:solidFill>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Malpositon</a:t>
            </a:r>
            <a:r>
              <a:rPr lang="en-US" dirty="0" smtClean="0"/>
              <a:t> ?</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LAMB…..</a:t>
            </a:r>
            <a:r>
              <a:rPr lang="en-US" sz="1200" kern="1200" baseline="0" dirty="0" smtClean="0">
                <a:solidFill>
                  <a:schemeClr val="tx1"/>
                </a:solidFill>
                <a:latin typeface="+mn-lt"/>
                <a:ea typeface="+mn-ea"/>
                <a:cs typeface="+mn-cs"/>
              </a:rPr>
              <a:t> customary to express the output of the heart as combined ventricular output (CVO), the sum of the volumes ejected by the two ventricles.</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Mean pressure in the superior and inferior vena cava and the right atrium is about 2–3 mmHg. The </a:t>
            </a:r>
            <a:r>
              <a:rPr lang="en-US" sz="1200" i="1" kern="1200" baseline="0" dirty="0" smtClean="0">
                <a:solidFill>
                  <a:schemeClr val="tx1"/>
                </a:solidFill>
                <a:latin typeface="+mn-lt"/>
                <a:ea typeface="+mn-ea"/>
                <a:cs typeface="+mn-cs"/>
              </a:rPr>
              <a:t>a and v waves are about </a:t>
            </a:r>
            <a:r>
              <a:rPr lang="en-US" sz="1200" kern="1200" baseline="0" dirty="0" smtClean="0">
                <a:solidFill>
                  <a:schemeClr val="tx1"/>
                </a:solidFill>
                <a:latin typeface="+mn-lt"/>
                <a:ea typeface="+mn-ea"/>
                <a:cs typeface="+mn-cs"/>
              </a:rPr>
              <a:t>4–5 mmHg, with the </a:t>
            </a:r>
            <a:r>
              <a:rPr lang="en-US" sz="1200" i="1" kern="1200" baseline="0" dirty="0" smtClean="0">
                <a:solidFill>
                  <a:schemeClr val="tx1"/>
                </a:solidFill>
                <a:latin typeface="+mn-lt"/>
                <a:ea typeface="+mn-ea"/>
                <a:cs typeface="+mn-cs"/>
              </a:rPr>
              <a:t>a wave only slightly higher. </a:t>
            </a:r>
            <a:r>
              <a:rPr lang="en-US" sz="1200" kern="1200" baseline="0" dirty="0" smtClean="0">
                <a:solidFill>
                  <a:schemeClr val="tx1"/>
                </a:solidFill>
                <a:latin typeface="+mn-lt"/>
                <a:ea typeface="+mn-ea"/>
                <a:cs typeface="+mn-cs"/>
              </a:rPr>
              <a:t>Left atrial pressures have a </a:t>
            </a:r>
            <a:r>
              <a:rPr lang="en-US" sz="1200" kern="1200" baseline="0" dirty="0" err="1" smtClean="0">
                <a:solidFill>
                  <a:schemeClr val="tx1"/>
                </a:solidFill>
                <a:latin typeface="+mn-lt"/>
                <a:ea typeface="+mn-ea"/>
                <a:cs typeface="+mn-cs"/>
              </a:rPr>
              <a:t>phasic</a:t>
            </a:r>
            <a:r>
              <a:rPr lang="en-US" sz="1200" kern="1200" baseline="0" dirty="0" smtClean="0">
                <a:solidFill>
                  <a:schemeClr val="tx1"/>
                </a:solidFill>
                <a:latin typeface="+mn-lt"/>
                <a:ea typeface="+mn-ea"/>
                <a:cs typeface="+mn-cs"/>
              </a:rPr>
              <a:t> contour similar to that of the right atrium, and the mean pressure is only 1–2 mmHg lower than right atrial </a:t>
            </a:r>
            <a:r>
              <a:rPr lang="en-US" sz="1200" kern="1200" baseline="0" dirty="0" err="1" smtClean="0">
                <a:solidFill>
                  <a:schemeClr val="tx1"/>
                </a:solidFill>
                <a:latin typeface="+mn-lt"/>
                <a:ea typeface="+mn-ea"/>
                <a:cs typeface="+mn-cs"/>
              </a:rPr>
              <a:t>pressure.Mean</a:t>
            </a:r>
            <a:r>
              <a:rPr lang="en-US" sz="1200" kern="1200" baseline="0" dirty="0" smtClean="0">
                <a:solidFill>
                  <a:schemeClr val="tx1"/>
                </a:solidFill>
                <a:latin typeface="+mn-lt"/>
                <a:ea typeface="+mn-ea"/>
                <a:cs typeface="+mn-cs"/>
              </a:rPr>
              <a:t> pressure in the portal sinus is 5–6 mmHg Umbilical venous pressure is about 7–8 mmHg near the umbilical ring, and 2–3 mmHg higher near the placenta. Systemic arterial pressure increases with gestational age in the lamb fetus, from a mean level of 25–30 mmHg at about 60 days’ gestation to55–60 mmHg close to term. SELECTIVE STREAM TO UPPER BODY</a:t>
            </a:r>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 Constriction few hrs after birth          further cyanosis: rare to survive more than 3–4 months without treatment.</a:t>
            </a:r>
          </a:p>
          <a:p>
            <a:endParaRPr lang="en-US" dirty="0"/>
          </a:p>
        </p:txBody>
      </p:sp>
      <p:sp>
        <p:nvSpPr>
          <p:cNvPr id="4" name="Slide Number Placeholder 3"/>
          <p:cNvSpPr>
            <a:spLocks noGrp="1"/>
          </p:cNvSpPr>
          <p:nvPr>
            <p:ph type="sldNum" sz="quarter" idx="10"/>
          </p:nvPr>
        </p:nvSpPr>
        <p:spPr/>
        <p:txBody>
          <a:bodyPr/>
          <a:lstStyle/>
          <a:p>
            <a:fld id="{29954C44-D66B-4C86-ACBB-2F8F87CCBDF8}"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06/01/2015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4"/>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06/01/2015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06/01/2015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06/01/2015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06/01/2015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06/01/2015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06/01/2015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085A7-101D-4871-9630-C0E3BF24A9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06/01/2015</a:t>
            </a:r>
            <a:endParaRPr lang="en-US"/>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085A7-101D-4871-9630-C0E3BF24A9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TRICUSPID ATRESIA</a:t>
            </a:r>
            <a:endParaRPr lang="en-US" dirty="0"/>
          </a:p>
        </p:txBody>
      </p:sp>
      <p:sp>
        <p:nvSpPr>
          <p:cNvPr id="3" name="Subtitle 2"/>
          <p:cNvSpPr>
            <a:spLocks noGrp="1"/>
          </p:cNvSpPr>
          <p:nvPr>
            <p:ph type="subTitle" idx="1"/>
          </p:nvPr>
        </p:nvSpPr>
        <p:spPr/>
        <p:txBody>
          <a:bodyPr/>
          <a:lstStyle/>
          <a:p>
            <a:r>
              <a:rPr lang="en-US" dirty="0" smtClean="0"/>
              <a:t>ANKUR KAMRA</a:t>
            </a:r>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3970" name="Picture 2"/>
          <p:cNvPicPr>
            <a:picLocks noGrp="1" noChangeAspect="1" noChangeArrowheads="1"/>
          </p:cNvPicPr>
          <p:nvPr>
            <p:ph idx="1"/>
          </p:nvPr>
        </p:nvPicPr>
        <p:blipFill>
          <a:blip r:embed="rId2"/>
          <a:srcRect l="48275" t="5050" r="8182" b="7401"/>
          <a:stretch>
            <a:fillRect/>
          </a:stretch>
        </p:blipFill>
        <p:spPr bwMode="auto">
          <a:xfrm>
            <a:off x="990600" y="609600"/>
            <a:ext cx="6781800" cy="5943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a:solidFill>
                    <a:srgbClr val="FFFF00"/>
                  </a:solidFill>
                </a:ln>
                <a:effectLst>
                  <a:outerShdw blurRad="60007" dist="200025" dir="15000000" sy="30000" kx="-1800000" algn="bl" rotWithShape="0">
                    <a:prstClr val="black">
                      <a:alpha val="32000"/>
                    </a:prstClr>
                  </a:outerShdw>
                </a:effectLst>
              </a:rPr>
              <a:t>ANATOMY AND PATHOLOGY </a:t>
            </a:r>
            <a:r>
              <a:rPr lang="en-US" dirty="0" smtClean="0"/>
              <a:t>Consistent features</a:t>
            </a:r>
            <a:endParaRPr lang="en-US" dirty="0"/>
          </a:p>
        </p:txBody>
      </p:sp>
      <p:sp>
        <p:nvSpPr>
          <p:cNvPr id="3" name="Content Placeholder 2"/>
          <p:cNvSpPr>
            <a:spLocks noGrp="1"/>
          </p:cNvSpPr>
          <p:nvPr>
            <p:ph idx="1"/>
          </p:nvPr>
        </p:nvSpPr>
        <p:spPr/>
        <p:txBody>
          <a:bodyPr/>
          <a:lstStyle/>
          <a:p>
            <a:r>
              <a:rPr lang="en-US" dirty="0" err="1" smtClean="0"/>
              <a:t>Hypoplasia</a:t>
            </a:r>
            <a:r>
              <a:rPr lang="en-US" dirty="0" smtClean="0"/>
              <a:t> of  RV</a:t>
            </a:r>
          </a:p>
          <a:p>
            <a:r>
              <a:rPr lang="en-US" dirty="0" smtClean="0"/>
              <a:t>An inter atrial connection</a:t>
            </a:r>
          </a:p>
          <a:p>
            <a:r>
              <a:rPr lang="en-US" dirty="0" smtClean="0"/>
              <a:t>Physiological and anatomical absence of connection b/w RA and RV</a:t>
            </a:r>
          </a:p>
          <a:p>
            <a:r>
              <a:rPr lang="en-US" dirty="0" smtClean="0"/>
              <a:t>Mitral valve attached to LV</a:t>
            </a:r>
          </a:p>
          <a:p>
            <a:pPr>
              <a:buNone/>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Tricuspid valve</a:t>
            </a:r>
            <a:endParaRPr lang="en-US" dirty="0"/>
          </a:p>
        </p:txBody>
      </p:sp>
      <p:sp>
        <p:nvSpPr>
          <p:cNvPr id="3" name="Content Placeholder 2"/>
          <p:cNvSpPr>
            <a:spLocks noGrp="1"/>
          </p:cNvSpPr>
          <p:nvPr>
            <p:ph idx="1"/>
          </p:nvPr>
        </p:nvSpPr>
        <p:spPr/>
        <p:txBody>
          <a:bodyPr>
            <a:normAutofit fontScale="77500" lnSpcReduction="20000"/>
          </a:bodyPr>
          <a:lstStyle/>
          <a:p>
            <a:pPr lvl="0">
              <a:buFont typeface="Courier New" pitchFamily="49" charset="0"/>
              <a:buChar char="o"/>
            </a:pPr>
            <a:r>
              <a:rPr lang="en-US" dirty="0" smtClean="0">
                <a:solidFill>
                  <a:prstClr val="white"/>
                </a:solidFill>
              </a:rPr>
              <a:t>Represented by dimple in  floor of  RA.</a:t>
            </a:r>
          </a:p>
          <a:p>
            <a:pPr>
              <a:buFont typeface="Courier New" pitchFamily="49" charset="0"/>
              <a:buChar char="o"/>
            </a:pPr>
            <a:r>
              <a:rPr lang="en-US" dirty="0" smtClean="0">
                <a:solidFill>
                  <a:prstClr val="white"/>
                </a:solidFill>
              </a:rPr>
              <a:t>Resulting membrane is usually</a:t>
            </a:r>
            <a:r>
              <a:rPr lang="en-US" dirty="0" smtClean="0">
                <a:solidFill>
                  <a:srgbClr val="FFFF00"/>
                </a:solidFill>
              </a:rPr>
              <a:t> muscular</a:t>
            </a:r>
            <a:r>
              <a:rPr lang="en-US" dirty="0" smtClean="0">
                <a:solidFill>
                  <a:prstClr val="white"/>
                </a:solidFill>
              </a:rPr>
              <a:t> </a:t>
            </a:r>
            <a:r>
              <a:rPr lang="en-US" dirty="0" smtClean="0"/>
              <a:t>accounts for 89% of cases</a:t>
            </a:r>
            <a:r>
              <a:rPr lang="en-US" dirty="0" smtClean="0">
                <a:solidFill>
                  <a:prstClr val="white"/>
                </a:solidFill>
              </a:rPr>
              <a:t> </a:t>
            </a:r>
          </a:p>
          <a:p>
            <a:pPr>
              <a:buFont typeface="Courier New" pitchFamily="49" charset="0"/>
              <a:buChar char="o"/>
            </a:pPr>
            <a:r>
              <a:rPr lang="en-US" dirty="0" smtClean="0">
                <a:solidFill>
                  <a:srgbClr val="FFFF00"/>
                </a:solidFill>
              </a:rPr>
              <a:t> Membranous </a:t>
            </a:r>
            <a:r>
              <a:rPr lang="en-US" dirty="0" smtClean="0"/>
              <a:t>type (6.6%) - membranous septum forms floor of right atrium.</a:t>
            </a:r>
          </a:p>
          <a:p>
            <a:pPr>
              <a:buFont typeface="Courier New" pitchFamily="49" charset="0"/>
              <a:buChar char="o"/>
            </a:pPr>
            <a:r>
              <a:rPr lang="en-US" dirty="0" smtClean="0"/>
              <a:t>Minute </a:t>
            </a:r>
            <a:r>
              <a:rPr lang="en-US" dirty="0" err="1" smtClean="0"/>
              <a:t>valvular</a:t>
            </a:r>
            <a:r>
              <a:rPr lang="en-US" dirty="0" smtClean="0"/>
              <a:t> cusps fused together in </a:t>
            </a:r>
            <a:r>
              <a:rPr lang="en-US" dirty="0" err="1" smtClean="0">
                <a:solidFill>
                  <a:srgbClr val="FFFF00"/>
                </a:solidFill>
              </a:rPr>
              <a:t>valvular</a:t>
            </a:r>
            <a:r>
              <a:rPr lang="en-US" dirty="0" smtClean="0"/>
              <a:t> type (1%).</a:t>
            </a:r>
          </a:p>
          <a:p>
            <a:pPr>
              <a:buFont typeface="Courier New" pitchFamily="49" charset="0"/>
              <a:buChar char="o"/>
            </a:pPr>
            <a:r>
              <a:rPr lang="en-US" dirty="0" smtClean="0"/>
              <a:t> </a:t>
            </a:r>
            <a:r>
              <a:rPr lang="en-US" dirty="0" err="1" smtClean="0">
                <a:solidFill>
                  <a:srgbClr val="FFFF00"/>
                </a:solidFill>
              </a:rPr>
              <a:t>Ebstein</a:t>
            </a:r>
            <a:r>
              <a:rPr lang="en-US" dirty="0" smtClean="0"/>
              <a:t> type (2.6%) fusion of the tricuspid valve leaflets occurs with attachment is displaced downward and plastering of  leaflets to RV wall.</a:t>
            </a:r>
          </a:p>
          <a:p>
            <a:pPr>
              <a:buFont typeface="Courier New" pitchFamily="49" charset="0"/>
              <a:buChar char="o"/>
            </a:pPr>
            <a:r>
              <a:rPr lang="en-US" dirty="0" err="1" smtClean="0">
                <a:solidFill>
                  <a:srgbClr val="FFFF00"/>
                </a:solidFill>
              </a:rPr>
              <a:t>Atrioventricular</a:t>
            </a:r>
            <a:r>
              <a:rPr lang="en-US" dirty="0" smtClean="0">
                <a:solidFill>
                  <a:srgbClr val="FFFF00"/>
                </a:solidFill>
              </a:rPr>
              <a:t> canal</a:t>
            </a:r>
            <a:r>
              <a:rPr lang="en-US" dirty="0" smtClean="0"/>
              <a:t> type is extremely rare (0.2%). leaflet of the common </a:t>
            </a:r>
            <a:r>
              <a:rPr lang="en-US" dirty="0" err="1" smtClean="0"/>
              <a:t>atrioventricular</a:t>
            </a:r>
            <a:r>
              <a:rPr lang="en-US" dirty="0" smtClean="0"/>
              <a:t> valve seals off  only entrance into  right ventricle.</a:t>
            </a:r>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VENTRICLE</a:t>
            </a:r>
            <a:endParaRPr lang="en-US" dirty="0"/>
          </a:p>
        </p:txBody>
      </p:sp>
      <p:sp>
        <p:nvSpPr>
          <p:cNvPr id="3" name="Content Placeholder 2"/>
          <p:cNvSpPr>
            <a:spLocks noGrp="1"/>
          </p:cNvSpPr>
          <p:nvPr>
            <p:ph idx="1"/>
          </p:nvPr>
        </p:nvSpPr>
        <p:spPr/>
        <p:txBody>
          <a:bodyPr>
            <a:normAutofit/>
          </a:bodyPr>
          <a:lstStyle/>
          <a:p>
            <a:r>
              <a:rPr lang="en-US" dirty="0" smtClean="0"/>
              <a:t>Inlet portion : absent.</a:t>
            </a:r>
          </a:p>
          <a:p>
            <a:r>
              <a:rPr lang="en-US" dirty="0" smtClean="0"/>
              <a:t>Mainly : </a:t>
            </a:r>
            <a:r>
              <a:rPr lang="en-US" dirty="0" err="1" smtClean="0"/>
              <a:t>infundibular</a:t>
            </a:r>
            <a:r>
              <a:rPr lang="en-US" dirty="0" smtClean="0"/>
              <a:t> portion and  incompletely formed </a:t>
            </a:r>
            <a:r>
              <a:rPr lang="en-US" dirty="0" err="1" smtClean="0"/>
              <a:t>trabecular</a:t>
            </a:r>
            <a:r>
              <a:rPr lang="en-US" dirty="0" smtClean="0"/>
              <a:t> portion.</a:t>
            </a:r>
          </a:p>
          <a:p>
            <a:r>
              <a:rPr lang="en-US" dirty="0" smtClean="0"/>
              <a:t> If large VSD : </a:t>
            </a:r>
            <a:r>
              <a:rPr lang="en-US" dirty="0" err="1" smtClean="0"/>
              <a:t>trabecular</a:t>
            </a:r>
            <a:r>
              <a:rPr lang="en-US" dirty="0" smtClean="0"/>
              <a:t> portion may develop so larger RV cavity. </a:t>
            </a:r>
          </a:p>
          <a:p>
            <a:r>
              <a:rPr lang="en-US" dirty="0" smtClean="0"/>
              <a:t>If no VSD RV:  rudimentary /absent entirely with </a:t>
            </a:r>
            <a:r>
              <a:rPr lang="en-US" dirty="0" err="1" smtClean="0"/>
              <a:t>atretic</a:t>
            </a:r>
            <a:r>
              <a:rPr lang="en-US" dirty="0" smtClean="0"/>
              <a:t> pulmonary valve.</a:t>
            </a:r>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RIGHT ATRIUM</a:t>
            </a:r>
            <a:endParaRPr lang="en-US" dirty="0"/>
          </a:p>
        </p:txBody>
      </p:sp>
      <p:sp>
        <p:nvSpPr>
          <p:cNvPr id="3" name="Content Placeholder 2"/>
          <p:cNvSpPr>
            <a:spLocks noGrp="1"/>
          </p:cNvSpPr>
          <p:nvPr>
            <p:ph idx="1"/>
          </p:nvPr>
        </p:nvSpPr>
        <p:spPr/>
        <p:txBody>
          <a:bodyPr>
            <a:normAutofit/>
          </a:bodyPr>
          <a:lstStyle/>
          <a:p>
            <a:r>
              <a:rPr lang="en-US" dirty="0" smtClean="0"/>
              <a:t>Enlarged and hypertrophied. </a:t>
            </a:r>
          </a:p>
          <a:p>
            <a:r>
              <a:rPr lang="en-US" dirty="0" err="1" smtClean="0"/>
              <a:t>Interatrial</a:t>
            </a:r>
            <a:r>
              <a:rPr lang="en-US" dirty="0" smtClean="0"/>
              <a:t> communication  necessary . </a:t>
            </a:r>
          </a:p>
          <a:p>
            <a:r>
              <a:rPr lang="en-US" dirty="0" smtClean="0"/>
              <a:t> MC PFO :3/4</a:t>
            </a:r>
            <a:r>
              <a:rPr lang="en-US" baseline="30000" dirty="0" smtClean="0"/>
              <a:t>th</a:t>
            </a:r>
            <a:r>
              <a:rPr lang="en-US" dirty="0" smtClean="0"/>
              <a:t> of patients.</a:t>
            </a:r>
          </a:p>
          <a:p>
            <a:r>
              <a:rPr lang="en-US" dirty="0" smtClean="0"/>
              <a:t> Sometimes </a:t>
            </a:r>
            <a:r>
              <a:rPr lang="en-US" dirty="0" err="1" smtClean="0"/>
              <a:t>ostium</a:t>
            </a:r>
            <a:r>
              <a:rPr lang="en-US" dirty="0" smtClean="0"/>
              <a:t> </a:t>
            </a:r>
            <a:r>
              <a:rPr lang="en-US" dirty="0" err="1" smtClean="0"/>
              <a:t>secundum</a:t>
            </a:r>
            <a:r>
              <a:rPr lang="en-US" dirty="0" smtClean="0"/>
              <a:t> or </a:t>
            </a:r>
            <a:r>
              <a:rPr lang="en-US" dirty="0" err="1" smtClean="0"/>
              <a:t>ostium</a:t>
            </a:r>
            <a:r>
              <a:rPr lang="en-US" dirty="0" smtClean="0"/>
              <a:t> </a:t>
            </a:r>
            <a:r>
              <a:rPr lang="en-US" dirty="0" err="1" smtClean="0"/>
              <a:t>primum</a:t>
            </a:r>
            <a:r>
              <a:rPr lang="en-US" dirty="0" smtClean="0"/>
              <a:t> atrial septal defect (ASD) is present. </a:t>
            </a:r>
          </a:p>
          <a:p>
            <a:r>
              <a:rPr lang="en-US" dirty="0" smtClean="0"/>
              <a:t>Left atrium is enlarged when PBF . </a:t>
            </a:r>
            <a:endParaRPr lang="en-US" dirty="0"/>
          </a:p>
        </p:txBody>
      </p:sp>
      <p:sp>
        <p:nvSpPr>
          <p:cNvPr id="4" name="Up Arrow 3"/>
          <p:cNvSpPr/>
          <p:nvPr/>
        </p:nvSpPr>
        <p:spPr>
          <a:xfrm>
            <a:off x="6400800" y="4572000"/>
            <a:ext cx="304800" cy="3048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Date Placeholder 4"/>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VSD</a:t>
            </a:r>
            <a:endParaRPr lang="en-US" dirty="0"/>
          </a:p>
        </p:txBody>
      </p:sp>
      <p:sp>
        <p:nvSpPr>
          <p:cNvPr id="3" name="Content Placeholder 2"/>
          <p:cNvSpPr>
            <a:spLocks noGrp="1"/>
          </p:cNvSpPr>
          <p:nvPr>
            <p:ph idx="1"/>
          </p:nvPr>
        </p:nvSpPr>
        <p:spPr/>
        <p:txBody>
          <a:bodyPr/>
          <a:lstStyle/>
          <a:p>
            <a:pPr marL="971550" lvl="1" indent="-514350">
              <a:buFont typeface="Arial" pitchFamily="34" charset="0"/>
              <a:buChar char="•"/>
            </a:pPr>
            <a:r>
              <a:rPr lang="en-US" sz="3200" dirty="0" smtClean="0">
                <a:solidFill>
                  <a:prstClr val="white"/>
                </a:solidFill>
              </a:rPr>
              <a:t>Associated VSD - 90% of individuals during infancy</a:t>
            </a:r>
          </a:p>
          <a:p>
            <a:pPr marL="971550" lvl="1" indent="-514350">
              <a:buFont typeface="Arial" pitchFamily="34" charset="0"/>
              <a:buChar char="•"/>
            </a:pPr>
            <a:r>
              <a:rPr lang="en-US" sz="3200" dirty="0" smtClean="0">
                <a:solidFill>
                  <a:prstClr val="white"/>
                </a:solidFill>
              </a:rPr>
              <a:t>Usually </a:t>
            </a:r>
            <a:r>
              <a:rPr lang="en-US" sz="3200" dirty="0" err="1" smtClean="0">
                <a:solidFill>
                  <a:prstClr val="white"/>
                </a:solidFill>
              </a:rPr>
              <a:t>perimembranous</a:t>
            </a:r>
            <a:r>
              <a:rPr lang="en-US" sz="3200" dirty="0" smtClean="0">
                <a:solidFill>
                  <a:prstClr val="white"/>
                </a:solidFill>
              </a:rPr>
              <a:t> </a:t>
            </a:r>
          </a:p>
          <a:p>
            <a:pPr marL="971550" lvl="1" indent="-514350">
              <a:buFont typeface="Arial" pitchFamily="34" charset="0"/>
              <a:buChar char="•"/>
            </a:pPr>
            <a:r>
              <a:rPr lang="en-US" sz="3200" dirty="0" smtClean="0">
                <a:solidFill>
                  <a:prstClr val="white"/>
                </a:solidFill>
              </a:rPr>
              <a:t>Can be muscular type.</a:t>
            </a:r>
          </a:p>
          <a:p>
            <a:pPr lvl="0">
              <a:buNone/>
            </a:pPr>
            <a:r>
              <a:rPr lang="en-US" dirty="0" smtClean="0">
                <a:solidFill>
                  <a:prstClr val="white"/>
                </a:solidFill>
              </a:rPr>
              <a:t>Restrictive VSD’S cause </a:t>
            </a:r>
          </a:p>
          <a:p>
            <a:pPr lvl="0">
              <a:buNone/>
            </a:pPr>
            <a:r>
              <a:rPr lang="en-US" dirty="0" smtClean="0">
                <a:solidFill>
                  <a:prstClr val="white"/>
                </a:solidFill>
              </a:rPr>
              <a:t>     </a:t>
            </a:r>
            <a:r>
              <a:rPr lang="en-US" dirty="0" err="1" smtClean="0">
                <a:solidFill>
                  <a:prstClr val="white"/>
                </a:solidFill>
              </a:rPr>
              <a:t>subpulmonic</a:t>
            </a:r>
            <a:r>
              <a:rPr lang="en-US" dirty="0" smtClean="0">
                <a:solidFill>
                  <a:prstClr val="white"/>
                </a:solidFill>
              </a:rPr>
              <a:t> obstruction in pts with NRGA </a:t>
            </a:r>
          </a:p>
          <a:p>
            <a:pPr lvl="0">
              <a:buNone/>
            </a:pPr>
            <a:r>
              <a:rPr lang="en-US" dirty="0" smtClean="0">
                <a:solidFill>
                  <a:prstClr val="white"/>
                </a:solidFill>
              </a:rPr>
              <a:t>     </a:t>
            </a:r>
            <a:r>
              <a:rPr lang="en-US" dirty="0" err="1" smtClean="0">
                <a:solidFill>
                  <a:prstClr val="white"/>
                </a:solidFill>
              </a:rPr>
              <a:t>subaortic</a:t>
            </a:r>
            <a:r>
              <a:rPr lang="en-US" dirty="0" smtClean="0">
                <a:solidFill>
                  <a:prstClr val="white"/>
                </a:solidFill>
              </a:rPr>
              <a:t>  obstruction in pts with TGA</a:t>
            </a:r>
            <a:endParaRPr lang="en-US" dirty="0" smtClean="0"/>
          </a:p>
          <a:p>
            <a:pPr marL="800100" lvl="1" indent="-342900">
              <a:buFont typeface="Arial" pitchFamily="34" charset="0"/>
              <a:buChar char="•"/>
            </a:pPr>
            <a:endParaRPr lang="en-US" sz="3200" dirty="0" smtClean="0">
              <a:solidFill>
                <a:prstClr val="white"/>
              </a:solidFill>
            </a:endParaRPr>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solidFill>
                <a:prstClr val="white"/>
              </a:solidFill>
            </a:endParaRPr>
          </a:p>
          <a:p>
            <a:pPr>
              <a:buNone/>
            </a:pPr>
            <a:endParaRPr lang="en-US" dirty="0" smtClean="0">
              <a:solidFill>
                <a:prstClr val="white"/>
              </a:solidFill>
            </a:endParaRPr>
          </a:p>
          <a:p>
            <a:pPr>
              <a:buNone/>
            </a:pPr>
            <a:r>
              <a:rPr lang="en-US" dirty="0" smtClean="0">
                <a:solidFill>
                  <a:prstClr val="white"/>
                </a:solidFill>
              </a:rPr>
              <a:t>       CLASSIFICATION</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classification</a:t>
            </a:r>
            <a:endParaRPr lang="en-US" dirty="0"/>
          </a:p>
        </p:txBody>
      </p:sp>
      <p:sp>
        <p:nvSpPr>
          <p:cNvPr id="3" name="Content Placeholder 2"/>
          <p:cNvSpPr>
            <a:spLocks noGrp="1"/>
          </p:cNvSpPr>
          <p:nvPr>
            <p:ph idx="1"/>
          </p:nvPr>
        </p:nvSpPr>
        <p:spPr/>
        <p:txBody>
          <a:bodyPr/>
          <a:lstStyle/>
          <a:p>
            <a:r>
              <a:rPr lang="en-US" dirty="0" smtClean="0"/>
              <a:t>Transposed or non transposed great </a:t>
            </a:r>
            <a:r>
              <a:rPr lang="en-US" dirty="0" err="1" smtClean="0"/>
              <a:t>vaessels</a:t>
            </a:r>
            <a:endParaRPr lang="en-US" dirty="0" smtClean="0"/>
          </a:p>
          <a:p>
            <a:r>
              <a:rPr lang="en-US" dirty="0" smtClean="0"/>
              <a:t>Pulmonary stenosis  presence or absence</a:t>
            </a:r>
          </a:p>
          <a:p>
            <a:r>
              <a:rPr lang="en-US" dirty="0" smtClean="0"/>
              <a:t>Size of </a:t>
            </a:r>
            <a:r>
              <a:rPr lang="en-US" dirty="0" err="1" smtClean="0"/>
              <a:t>vsd</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prstClr val="white"/>
                </a:solidFill>
              </a:rPr>
              <a:t>Classification</a:t>
            </a:r>
            <a:r>
              <a:rPr lang="en-US" dirty="0" smtClean="0">
                <a:solidFill>
                  <a:prstClr val="black"/>
                </a:solidFill>
              </a:rPr>
              <a:t> </a:t>
            </a:r>
            <a:r>
              <a:rPr lang="en-US" dirty="0" smtClean="0"/>
              <a:t>given</a:t>
            </a:r>
            <a:r>
              <a:rPr lang="en-US" dirty="0" smtClean="0">
                <a:solidFill>
                  <a:prstClr val="black"/>
                </a:solidFill>
              </a:rPr>
              <a:t> </a:t>
            </a:r>
            <a:r>
              <a:rPr lang="en-US" dirty="0" smtClean="0"/>
              <a:t>by</a:t>
            </a:r>
            <a:r>
              <a:rPr lang="en-US" dirty="0" smtClean="0">
                <a:solidFill>
                  <a:prstClr val="black"/>
                </a:solidFill>
              </a:rPr>
              <a:t> </a:t>
            </a:r>
            <a:r>
              <a:rPr lang="en-US" sz="3200" b="1" dirty="0" smtClean="0">
                <a:solidFill>
                  <a:prstClr val="white"/>
                </a:solidFill>
              </a:rPr>
              <a:t>KUHNE</a:t>
            </a:r>
            <a:r>
              <a:rPr lang="en-US" sz="3200" dirty="0" smtClean="0">
                <a:solidFill>
                  <a:prstClr val="white"/>
                </a:solidFill>
              </a:rPr>
              <a:t> </a:t>
            </a:r>
            <a:r>
              <a:rPr lang="en-US" sz="3200" dirty="0" smtClean="0"/>
              <a:t/>
            </a:r>
            <a:br>
              <a:rPr lang="en-US" sz="3200" dirty="0" smtClean="0"/>
            </a:br>
            <a:endParaRPr lang="en-US" dirty="0"/>
          </a:p>
        </p:txBody>
      </p:sp>
      <p:sp>
        <p:nvSpPr>
          <p:cNvPr id="3" name="Content Placeholder 2"/>
          <p:cNvSpPr>
            <a:spLocks noGrp="1"/>
          </p:cNvSpPr>
          <p:nvPr>
            <p:ph idx="1"/>
          </p:nvPr>
        </p:nvSpPr>
        <p:spPr/>
        <p:txBody>
          <a:bodyPr/>
          <a:lstStyle/>
          <a:p>
            <a:r>
              <a:rPr lang="en-US" dirty="0" smtClean="0">
                <a:solidFill>
                  <a:prstClr val="white"/>
                </a:solidFill>
              </a:rPr>
              <a:t>Type 1      Normally related great arteries</a:t>
            </a:r>
            <a:endParaRPr lang="en-US" dirty="0" smtClean="0"/>
          </a:p>
          <a:p>
            <a:r>
              <a:rPr lang="en-US" dirty="0" smtClean="0">
                <a:solidFill>
                  <a:prstClr val="white"/>
                </a:solidFill>
              </a:rPr>
              <a:t>Type 2      D-transposition of great arteries</a:t>
            </a:r>
          </a:p>
          <a:p>
            <a:r>
              <a:rPr lang="en-US" dirty="0" smtClean="0">
                <a:solidFill>
                  <a:prstClr val="white"/>
                </a:solidFill>
              </a:rPr>
              <a:t>Type 3      L- Transposition of great arteries</a:t>
            </a:r>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related arteries[69%]</a:t>
            </a:r>
            <a:endParaRPr lang="en-US" dirty="0"/>
          </a:p>
        </p:txBody>
      </p:sp>
      <p:sp>
        <p:nvSpPr>
          <p:cNvPr id="3" name="Content Placeholder 2"/>
          <p:cNvSpPr>
            <a:spLocks noGrp="1"/>
          </p:cNvSpPr>
          <p:nvPr>
            <p:ph idx="1"/>
          </p:nvPr>
        </p:nvSpPr>
        <p:spPr/>
        <p:txBody>
          <a:bodyPr/>
          <a:lstStyle/>
          <a:p>
            <a:r>
              <a:rPr lang="en-US" dirty="0" smtClean="0"/>
              <a:t>Depends on presence or absence of VSD</a:t>
            </a:r>
          </a:p>
          <a:p>
            <a:pPr>
              <a:buNone/>
            </a:pPr>
            <a:r>
              <a:rPr lang="en-US" dirty="0" smtClean="0"/>
              <a:t>A. NO VSD with </a:t>
            </a:r>
            <a:r>
              <a:rPr lang="en-US" dirty="0" err="1" smtClean="0"/>
              <a:t>pumonary</a:t>
            </a:r>
            <a:r>
              <a:rPr lang="en-US" dirty="0" smtClean="0"/>
              <a:t> </a:t>
            </a:r>
            <a:r>
              <a:rPr lang="en-US" dirty="0" err="1" smtClean="0"/>
              <a:t>atresia</a:t>
            </a:r>
            <a:r>
              <a:rPr lang="en-US" dirty="0" smtClean="0"/>
              <a:t>[9%]</a:t>
            </a:r>
          </a:p>
          <a:p>
            <a:pPr>
              <a:buNone/>
            </a:pPr>
            <a:r>
              <a:rPr lang="en-US" dirty="0" smtClean="0"/>
              <a:t>B. Small VSD with PS resulting in </a:t>
            </a:r>
            <a:r>
              <a:rPr lang="en-US" dirty="0" err="1" smtClean="0"/>
              <a:t>hypoplasia</a:t>
            </a:r>
            <a:r>
              <a:rPr lang="en-US" dirty="0" smtClean="0"/>
              <a:t> of</a:t>
            </a:r>
          </a:p>
          <a:p>
            <a:pPr>
              <a:buNone/>
            </a:pPr>
            <a:r>
              <a:rPr lang="en-US" dirty="0" smtClean="0"/>
              <a:t>     PA and decrease PBF[51%]</a:t>
            </a:r>
          </a:p>
          <a:p>
            <a:pPr>
              <a:buNone/>
            </a:pPr>
            <a:r>
              <a:rPr lang="en-US" dirty="0" smtClean="0"/>
              <a:t>C. Large VSD with no PS so increase PBF[9%]</a:t>
            </a:r>
          </a:p>
          <a:p>
            <a:endParaRPr lang="en-US" dirty="0" smtClean="0"/>
          </a:p>
          <a:p>
            <a:endParaRPr lang="en-US" dirty="0" smtClean="0"/>
          </a:p>
          <a:p>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DEFINITION</a:t>
            </a:r>
          </a:p>
          <a:p>
            <a:r>
              <a:rPr lang="en-US" dirty="0" smtClean="0"/>
              <a:t>HISTORY</a:t>
            </a:r>
          </a:p>
          <a:p>
            <a:r>
              <a:rPr lang="en-US" dirty="0" smtClean="0"/>
              <a:t>EMBRYOLOGY</a:t>
            </a:r>
          </a:p>
          <a:p>
            <a:r>
              <a:rPr lang="en-US" dirty="0" smtClean="0"/>
              <a:t>INCIDENCE</a:t>
            </a:r>
          </a:p>
          <a:p>
            <a:r>
              <a:rPr lang="en-US" dirty="0" smtClean="0"/>
              <a:t>ANATOMY AND PATHOLOGY</a:t>
            </a:r>
          </a:p>
          <a:p>
            <a:r>
              <a:rPr lang="en-US" dirty="0" smtClean="0">
                <a:solidFill>
                  <a:prstClr val="white"/>
                </a:solidFill>
              </a:rPr>
              <a:t> CLASSIFICATION</a:t>
            </a:r>
          </a:p>
          <a:p>
            <a:r>
              <a:rPr lang="en-US" dirty="0" smtClean="0"/>
              <a:t>FETAL PHYSIOLOGY</a:t>
            </a:r>
          </a:p>
          <a:p>
            <a:r>
              <a:rPr lang="en-US" dirty="0" smtClean="0"/>
              <a:t> POST NATAL CIRCULATORY CHANGES AND CLINICAL FETURES</a:t>
            </a:r>
          </a:p>
          <a:p>
            <a:r>
              <a:rPr lang="en-US" dirty="0" smtClean="0"/>
              <a:t>NATURAL HISTORY</a:t>
            </a:r>
          </a:p>
          <a:p>
            <a:r>
              <a:rPr lang="en-US" dirty="0" smtClean="0"/>
              <a:t>WORKUP</a:t>
            </a:r>
          </a:p>
          <a:p>
            <a:r>
              <a:rPr lang="en-US" dirty="0" smtClean="0"/>
              <a:t>TREATMENT</a:t>
            </a:r>
          </a:p>
          <a:p>
            <a:r>
              <a:rPr lang="en-US" dirty="0" smtClean="0"/>
              <a:t>SUMARRY</a:t>
            </a:r>
            <a:br>
              <a:rPr lang="en-US" dirty="0" smtClean="0"/>
            </a:br>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noChangeArrowheads="1"/>
          </p:cNvPicPr>
          <p:nvPr>
            <p:ph sz="half" idx="2"/>
          </p:nvPr>
        </p:nvPicPr>
        <p:blipFill>
          <a:blip r:embed="rId2" cstate="print"/>
          <a:srcRect l="8789" t="12500" r="63086" b="41405"/>
          <a:stretch>
            <a:fillRect/>
          </a:stretch>
        </p:blipFill>
        <p:spPr bwMode="auto">
          <a:xfrm>
            <a:off x="152400" y="381000"/>
            <a:ext cx="2971800" cy="3652937"/>
          </a:xfrm>
          <a:prstGeom prst="rect">
            <a:avLst/>
          </a:prstGeom>
          <a:noFill/>
          <a:ln w="9525">
            <a:noFill/>
            <a:miter lim="800000"/>
            <a:headEnd/>
            <a:tailEnd/>
          </a:ln>
          <a:effectLst/>
        </p:spPr>
      </p:pic>
      <p:sp>
        <p:nvSpPr>
          <p:cNvPr id="10" name="Title 1"/>
          <p:cNvSpPr>
            <a:spLocks noGrp="1"/>
          </p:cNvSpPr>
          <p:nvPr>
            <p:ph type="body" idx="1"/>
          </p:nvPr>
        </p:nvSpPr>
        <p:spPr>
          <a:xfrm>
            <a:off x="152400" y="0"/>
            <a:ext cx="4040188" cy="639762"/>
          </a:xfrm>
        </p:spPr>
        <p:txBody>
          <a:bodyPr>
            <a:normAutofit fontScale="45000" lnSpcReduction="20000"/>
          </a:bodyPr>
          <a:lstStyle/>
          <a:p>
            <a:r>
              <a:rPr lang="en-US" sz="4000" dirty="0" smtClean="0"/>
              <a:t>NO VSD with </a:t>
            </a:r>
            <a:r>
              <a:rPr lang="en-US" sz="4000" dirty="0" err="1" smtClean="0"/>
              <a:t>pumonary</a:t>
            </a:r>
            <a:r>
              <a:rPr lang="en-US" sz="4000" dirty="0" smtClean="0"/>
              <a:t> </a:t>
            </a:r>
            <a:r>
              <a:rPr lang="en-US" sz="4000" dirty="0" err="1" smtClean="0"/>
              <a:t>atresia</a:t>
            </a:r>
            <a:r>
              <a:rPr lang="en-US" sz="4000" dirty="0" smtClean="0"/>
              <a:t>[9%]</a:t>
            </a:r>
            <a:r>
              <a:rPr lang="en-US" dirty="0" smtClean="0"/>
              <a:t/>
            </a:r>
            <a:br>
              <a:rPr lang="en-US" dirty="0" smtClean="0"/>
            </a:br>
            <a:r>
              <a:rPr lang="en-US" dirty="0" smtClean="0"/>
              <a:t/>
            </a:r>
            <a:br>
              <a:rPr lang="en-US" dirty="0" smtClean="0"/>
            </a:br>
            <a:endParaRPr lang="en-US" dirty="0"/>
          </a:p>
        </p:txBody>
      </p:sp>
      <p:pic>
        <p:nvPicPr>
          <p:cNvPr id="11" name="Content Placeholder 3"/>
          <p:cNvPicPr>
            <a:picLocks noGrp="1" noChangeAspect="1" noChangeArrowheads="1"/>
          </p:cNvPicPr>
          <p:nvPr>
            <p:ph sz="quarter" idx="4"/>
          </p:nvPr>
        </p:nvPicPr>
        <p:blipFill>
          <a:blip r:embed="rId2" cstate="print"/>
          <a:srcRect l="36914" t="12500" r="37890" b="41406"/>
          <a:stretch>
            <a:fillRect/>
          </a:stretch>
        </p:blipFill>
        <p:spPr bwMode="auto">
          <a:xfrm>
            <a:off x="6264185" y="533400"/>
            <a:ext cx="2879815" cy="3733800"/>
          </a:xfrm>
          <a:prstGeom prst="rect">
            <a:avLst/>
          </a:prstGeom>
          <a:noFill/>
          <a:ln w="9525">
            <a:noFill/>
            <a:miter lim="800000"/>
            <a:headEnd/>
            <a:tailEnd/>
          </a:ln>
          <a:effectLst/>
        </p:spPr>
      </p:pic>
      <p:sp>
        <p:nvSpPr>
          <p:cNvPr id="12" name="Title 1"/>
          <p:cNvSpPr>
            <a:spLocks noGrp="1"/>
          </p:cNvSpPr>
          <p:nvPr>
            <p:ph type="body" sz="quarter" idx="3"/>
          </p:nvPr>
        </p:nvSpPr>
        <p:spPr>
          <a:xfrm>
            <a:off x="5559425" y="0"/>
            <a:ext cx="4041775" cy="639762"/>
          </a:xfrm>
        </p:spPr>
        <p:txBody>
          <a:bodyPr>
            <a:normAutofit fontScale="37500" lnSpcReduction="20000"/>
          </a:bodyPr>
          <a:lstStyle/>
          <a:p>
            <a:r>
              <a:rPr lang="en-US" sz="3600" dirty="0" smtClean="0"/>
              <a:t>Small VSD with PS resulting in </a:t>
            </a:r>
            <a:r>
              <a:rPr lang="en-US" sz="3600" dirty="0" err="1" smtClean="0"/>
              <a:t>hypoplasia</a:t>
            </a:r>
            <a:r>
              <a:rPr lang="en-US" sz="3600" dirty="0" smtClean="0"/>
              <a:t> of</a:t>
            </a:r>
            <a:br>
              <a:rPr lang="en-US" sz="3600" dirty="0" smtClean="0"/>
            </a:br>
            <a:r>
              <a:rPr lang="en-US" sz="3600" dirty="0" smtClean="0"/>
              <a:t>PA and decrease PBF[51%]</a:t>
            </a:r>
            <a:r>
              <a:rPr lang="en-US" dirty="0" smtClean="0"/>
              <a:t/>
            </a:r>
            <a:br>
              <a:rPr lang="en-US" dirty="0" smtClean="0"/>
            </a:br>
            <a:endParaRPr lang="en-US" dirty="0"/>
          </a:p>
        </p:txBody>
      </p:sp>
      <p:sp>
        <p:nvSpPr>
          <p:cNvPr id="13" name="Title 1"/>
          <p:cNvSpPr txBox="1">
            <a:spLocks/>
          </p:cNvSpPr>
          <p:nvPr/>
        </p:nvSpPr>
        <p:spPr>
          <a:xfrm>
            <a:off x="3124200" y="2636838"/>
            <a:ext cx="3735388" cy="487362"/>
          </a:xfrm>
          <a:prstGeom prst="rect">
            <a:avLst/>
          </a:prstGeom>
        </p:spPr>
        <p:txBody>
          <a:bodyPr vert="horz" lIns="91440" tIns="45720" rIns="91440" bIns="45720" rtlCol="0" anchor="b">
            <a:normAutofit fontScale="6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large VSD with no PS so increase PBF[9%]</a:t>
            </a:r>
          </a:p>
        </p:txBody>
      </p:sp>
      <p:pic>
        <p:nvPicPr>
          <p:cNvPr id="14" name="Content Placeholder 6"/>
          <p:cNvPicPr>
            <a:picLocks noChangeAspect="1" noChangeArrowheads="1"/>
          </p:cNvPicPr>
          <p:nvPr/>
        </p:nvPicPr>
        <p:blipFill>
          <a:blip r:embed="rId2" cstate="print"/>
          <a:srcRect l="62110" t="12500" r="10937" b="41406"/>
          <a:stretch>
            <a:fillRect/>
          </a:stretch>
        </p:blipFill>
        <p:spPr bwMode="auto">
          <a:xfrm>
            <a:off x="3293765" y="3124200"/>
            <a:ext cx="2911070" cy="37338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nodeType="with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xit" presetSubtype="10" fill="hold" nodeType="withEffect">
                                  <p:stCondLst>
                                    <p:cond delay="0"/>
                                  </p:stCondLst>
                                  <p:childTnLst>
                                    <p:animEffect transition="out" filter="checkerboard(across)">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 </a:t>
            </a:r>
            <a:r>
              <a:rPr lang="en-US" dirty="0" smtClean="0"/>
              <a:t>D-transposition of great arteries  (28%)</a:t>
            </a:r>
          </a:p>
          <a:p>
            <a:r>
              <a:rPr lang="en-US" dirty="0" smtClean="0"/>
              <a:t>Depends on pulmonary blood flow </a:t>
            </a:r>
          </a:p>
          <a:p>
            <a:pPr>
              <a:buFontTx/>
              <a:buNone/>
            </a:pPr>
            <a:r>
              <a:rPr lang="en-US" dirty="0" smtClean="0"/>
              <a:t>        </a:t>
            </a:r>
          </a:p>
          <a:p>
            <a:pPr>
              <a:buFontTx/>
              <a:buNone/>
            </a:pPr>
            <a:r>
              <a:rPr lang="en-US" dirty="0" smtClean="0"/>
              <a:t>	     a. VSD with pulmonary </a:t>
            </a:r>
            <a:r>
              <a:rPr lang="en-US" dirty="0" err="1" smtClean="0"/>
              <a:t>atresia</a:t>
            </a:r>
            <a:r>
              <a:rPr lang="en-US" dirty="0" smtClean="0"/>
              <a:t>( 2%)</a:t>
            </a:r>
          </a:p>
          <a:p>
            <a:pPr>
              <a:buFontTx/>
              <a:buNone/>
            </a:pPr>
            <a:r>
              <a:rPr lang="en-US" dirty="0" smtClean="0"/>
              <a:t>         b. VSD with pulmonary stenosis( 8%)</a:t>
            </a:r>
          </a:p>
          <a:p>
            <a:pPr>
              <a:buFontTx/>
              <a:buNone/>
            </a:pPr>
            <a:r>
              <a:rPr lang="en-US" dirty="0" smtClean="0"/>
              <a:t>         c. VSD without pulmonary stenosis(18%)</a:t>
            </a:r>
          </a:p>
          <a:p>
            <a:pPr>
              <a:buFontTx/>
              <a:buNone/>
            </a:pPr>
            <a:r>
              <a:rPr lang="en-US" dirty="0" smtClean="0"/>
              <a:t>So you can see that with TGA  two third pt. has no PS </a:t>
            </a:r>
          </a:p>
          <a:p>
            <a:pPr>
              <a:buFontTx/>
              <a:buNone/>
            </a:pPr>
            <a:endParaRPr lang="en-US" dirty="0" smtClean="0"/>
          </a:p>
          <a:p>
            <a:pPr>
              <a:buFontTx/>
              <a:buNone/>
            </a:pPr>
            <a:r>
              <a:rPr lang="en-US" dirty="0" smtClean="0"/>
              <a:t>  </a:t>
            </a:r>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sz="half" idx="2"/>
          </p:nvPr>
        </p:nvPicPr>
        <p:blipFill>
          <a:blip r:embed="rId2" cstate="print"/>
          <a:srcRect l="10922" t="16650" r="64863" b="31375"/>
          <a:stretch>
            <a:fillRect/>
          </a:stretch>
        </p:blipFill>
        <p:spPr bwMode="auto">
          <a:xfrm>
            <a:off x="0" y="381000"/>
            <a:ext cx="2945430" cy="3951288"/>
          </a:xfrm>
          <a:prstGeom prst="rect">
            <a:avLst/>
          </a:prstGeom>
          <a:noFill/>
          <a:ln w="9525">
            <a:noFill/>
            <a:miter lim="800000"/>
            <a:headEnd/>
            <a:tailEnd/>
          </a:ln>
        </p:spPr>
      </p:pic>
      <p:sp>
        <p:nvSpPr>
          <p:cNvPr id="10" name="Title 1"/>
          <p:cNvSpPr>
            <a:spLocks noGrp="1"/>
          </p:cNvSpPr>
          <p:nvPr>
            <p:ph type="body" idx="1"/>
          </p:nvPr>
        </p:nvSpPr>
        <p:spPr>
          <a:xfrm>
            <a:off x="0" y="0"/>
            <a:ext cx="4040188" cy="639762"/>
          </a:xfrm>
        </p:spPr>
        <p:txBody>
          <a:bodyPr>
            <a:normAutofit fontScale="82500" lnSpcReduction="20000"/>
          </a:bodyPr>
          <a:lstStyle/>
          <a:p>
            <a:r>
              <a:rPr lang="en-US" dirty="0" smtClean="0"/>
              <a:t>VSD with pulmonary </a:t>
            </a:r>
            <a:r>
              <a:rPr lang="en-US" dirty="0" err="1" smtClean="0"/>
              <a:t>atresia</a:t>
            </a:r>
            <a:r>
              <a:rPr lang="en-US" dirty="0" smtClean="0"/>
              <a:t>( 2%)</a:t>
            </a:r>
            <a:br>
              <a:rPr lang="en-US" dirty="0" smtClean="0"/>
            </a:br>
            <a:endParaRPr lang="en-US" dirty="0"/>
          </a:p>
        </p:txBody>
      </p:sp>
      <p:pic>
        <p:nvPicPr>
          <p:cNvPr id="11" name="Content Placeholder 3"/>
          <p:cNvPicPr>
            <a:picLocks noGrp="1" noChangeAspect="1" noChangeArrowheads="1"/>
          </p:cNvPicPr>
          <p:nvPr>
            <p:ph sz="quarter" idx="4"/>
          </p:nvPr>
        </p:nvPicPr>
        <p:blipFill>
          <a:blip r:embed="rId2" cstate="print"/>
          <a:srcRect l="36910" t="17010" r="38875" b="30071"/>
          <a:stretch>
            <a:fillRect/>
          </a:stretch>
        </p:blipFill>
        <p:spPr bwMode="auto">
          <a:xfrm>
            <a:off x="6251113" y="304800"/>
            <a:ext cx="2892887" cy="3951288"/>
          </a:xfrm>
          <a:prstGeom prst="rect">
            <a:avLst/>
          </a:prstGeom>
          <a:noFill/>
          <a:ln w="9525">
            <a:noFill/>
            <a:miter lim="800000"/>
            <a:headEnd/>
            <a:tailEnd/>
          </a:ln>
        </p:spPr>
      </p:pic>
      <p:sp>
        <p:nvSpPr>
          <p:cNvPr id="12" name="Title 1"/>
          <p:cNvSpPr>
            <a:spLocks noGrp="1"/>
          </p:cNvSpPr>
          <p:nvPr>
            <p:ph type="body" sz="quarter" idx="3"/>
          </p:nvPr>
        </p:nvSpPr>
        <p:spPr>
          <a:xfrm>
            <a:off x="4953000" y="0"/>
            <a:ext cx="4041775" cy="639762"/>
          </a:xfrm>
        </p:spPr>
        <p:txBody>
          <a:bodyPr>
            <a:normAutofit fontScale="90000" lnSpcReduction="20000"/>
          </a:bodyPr>
          <a:lstStyle/>
          <a:p>
            <a:r>
              <a:rPr lang="en-US" dirty="0" smtClean="0"/>
              <a:t>VSD with pulmonary stenosis( 8%)</a:t>
            </a:r>
            <a:endParaRPr lang="en-US" dirty="0"/>
          </a:p>
        </p:txBody>
      </p:sp>
      <p:sp>
        <p:nvSpPr>
          <p:cNvPr id="13" name="Title 1"/>
          <p:cNvSpPr txBox="1">
            <a:spLocks/>
          </p:cNvSpPr>
          <p:nvPr/>
        </p:nvSpPr>
        <p:spPr>
          <a:xfrm>
            <a:off x="2971800" y="2209800"/>
            <a:ext cx="3276600" cy="990600"/>
          </a:xfrm>
          <a:prstGeom prst="rect">
            <a:avLst/>
          </a:prstGeom>
        </p:spPr>
        <p:txBody>
          <a:bodyPr vert="horz" lIns="91440" tIns="45720" rIns="91440" bIns="45720" rtlCol="0" anchor="b">
            <a:normAutofit fontScale="9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 VSD without pulmonary stenosis(18%)  </a:t>
            </a:r>
            <a:br>
              <a:rPr kumimoji="0" lang="en-US" sz="2400" b="1" i="0" u="none" strike="noStrike" kern="1200" cap="none" spc="0" normalizeH="0" baseline="0" noProof="0" smtClean="0">
                <a:ln>
                  <a:noFill/>
                </a:ln>
                <a:solidFill>
                  <a:schemeClr val="tx1"/>
                </a:solidFill>
                <a:effectLst/>
                <a:uLnTx/>
                <a:uFillTx/>
                <a:latin typeface="+mn-lt"/>
                <a:ea typeface="+mn-ea"/>
                <a:cs typeface="+mn-cs"/>
              </a:rPr>
            </a:b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14" name="Content Placeholder 3"/>
          <p:cNvPicPr>
            <a:picLocks noChangeAspect="1" noChangeArrowheads="1"/>
          </p:cNvPicPr>
          <p:nvPr/>
        </p:nvPicPr>
        <p:blipFill>
          <a:blip r:embed="rId2" cstate="print"/>
          <a:srcRect l="65259" t="17595" r="9344" b="31375"/>
          <a:stretch>
            <a:fillRect/>
          </a:stretch>
        </p:blipFill>
        <p:spPr bwMode="auto">
          <a:xfrm>
            <a:off x="3075798" y="2895600"/>
            <a:ext cx="3096402" cy="3888486"/>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xit" presetSubtype="10" fill="hold" nodeType="with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xit" presetSubtype="10" fill="hold" nodeType="withEffect">
                                  <p:stCondLst>
                                    <p:cond delay="0"/>
                                  </p:stCondLst>
                                  <p:childTnLst>
                                    <p:animEffect transition="out" filter="checkerboard(across)">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a:t>
            </a:r>
            <a:r>
              <a:rPr lang="en-US" b="1" dirty="0" smtClean="0"/>
              <a:t> </a:t>
            </a:r>
            <a:r>
              <a:rPr lang="en-US" dirty="0" smtClean="0"/>
              <a:t>3</a:t>
            </a:r>
            <a:endParaRPr lang="en-US" dirty="0"/>
          </a:p>
        </p:txBody>
      </p:sp>
      <p:sp>
        <p:nvSpPr>
          <p:cNvPr id="3" name="Content Placeholder 2"/>
          <p:cNvSpPr>
            <a:spLocks noGrp="1"/>
          </p:cNvSpPr>
          <p:nvPr>
            <p:ph idx="1"/>
          </p:nvPr>
        </p:nvSpPr>
        <p:spPr/>
        <p:txBody>
          <a:bodyPr/>
          <a:lstStyle/>
          <a:p>
            <a:pPr lvl="0"/>
            <a:r>
              <a:rPr lang="en-US" dirty="0" smtClean="0">
                <a:solidFill>
                  <a:prstClr val="white"/>
                </a:solidFill>
              </a:rPr>
              <a:t>L- Transposition or </a:t>
            </a:r>
            <a:r>
              <a:rPr lang="en-US" dirty="0" err="1" smtClean="0">
                <a:solidFill>
                  <a:prstClr val="white"/>
                </a:solidFill>
              </a:rPr>
              <a:t>malposition</a:t>
            </a:r>
            <a:r>
              <a:rPr lang="en-US" dirty="0" smtClean="0">
                <a:solidFill>
                  <a:prstClr val="white"/>
                </a:solidFill>
              </a:rPr>
              <a:t> of great arteries  (3%) </a:t>
            </a:r>
          </a:p>
          <a:p>
            <a:pPr lvl="0"/>
            <a:endParaRPr lang="en-US" dirty="0" smtClean="0">
              <a:solidFill>
                <a:prstClr val="white"/>
              </a:solidFill>
            </a:endParaRPr>
          </a:p>
          <a:p>
            <a:pPr lvl="0"/>
            <a:r>
              <a:rPr lang="en-US" dirty="0" smtClean="0">
                <a:solidFill>
                  <a:prstClr val="white"/>
                </a:solidFill>
              </a:rPr>
              <a:t>Associated  with complex lesions</a:t>
            </a:r>
          </a:p>
          <a:p>
            <a:pPr lvl="0">
              <a:buNone/>
            </a:pPr>
            <a:r>
              <a:rPr lang="en-US" dirty="0" smtClean="0">
                <a:solidFill>
                  <a:prstClr val="white"/>
                </a:solidFill>
              </a:rPr>
              <a:t>         </a:t>
            </a:r>
            <a:r>
              <a:rPr lang="en-US" dirty="0" err="1" smtClean="0">
                <a:solidFill>
                  <a:prstClr val="white"/>
                </a:solidFill>
              </a:rPr>
              <a:t>Truncus</a:t>
            </a:r>
            <a:r>
              <a:rPr lang="en-US" dirty="0" smtClean="0">
                <a:solidFill>
                  <a:prstClr val="white"/>
                </a:solidFill>
              </a:rPr>
              <a:t> arteriosus </a:t>
            </a:r>
          </a:p>
          <a:p>
            <a:pPr lvl="0">
              <a:buNone/>
            </a:pPr>
            <a:r>
              <a:rPr lang="en-US" dirty="0" smtClean="0">
                <a:solidFill>
                  <a:prstClr val="white"/>
                </a:solidFill>
              </a:rPr>
              <a:t>         AV septal defect                                                            </a:t>
            </a:r>
          </a:p>
          <a:p>
            <a:pPr>
              <a:buNone/>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eaLnBrk="1" hangingPunct="1"/>
            <a:r>
              <a:rPr lang="en-US" smtClean="0"/>
              <a:t>ADDITIONAL  CARDIOVASCULAR ABNORMALITIES- 20%</a:t>
            </a:r>
          </a:p>
        </p:txBody>
      </p:sp>
      <p:sp>
        <p:nvSpPr>
          <p:cNvPr id="29699" name="Content Placeholder 2"/>
          <p:cNvSpPr>
            <a:spLocks noGrp="1"/>
          </p:cNvSpPr>
          <p:nvPr>
            <p:ph idx="1"/>
          </p:nvPr>
        </p:nvSpPr>
        <p:spPr/>
        <p:txBody>
          <a:bodyPr>
            <a:normAutofit fontScale="92500" lnSpcReduction="20000"/>
          </a:bodyPr>
          <a:lstStyle/>
          <a:p>
            <a:pPr eaLnBrk="1" hangingPunct="1">
              <a:buFontTx/>
              <a:buNone/>
            </a:pPr>
            <a:endParaRPr lang="en-US" dirty="0" smtClean="0"/>
          </a:p>
          <a:p>
            <a:pPr eaLnBrk="1" hangingPunct="1"/>
            <a:r>
              <a:rPr lang="en-US" b="1" dirty="0" smtClean="0"/>
              <a:t>Coarctation of aorta – 8%</a:t>
            </a:r>
          </a:p>
          <a:p>
            <a:pPr eaLnBrk="1" hangingPunct="1"/>
            <a:r>
              <a:rPr lang="en-US" b="1" dirty="0" smtClean="0"/>
              <a:t>Persistent left  SVC</a:t>
            </a:r>
          </a:p>
          <a:p>
            <a:pPr eaLnBrk="1" hangingPunct="1"/>
            <a:r>
              <a:rPr lang="en-US" b="1" dirty="0" smtClean="0"/>
              <a:t>Juxtaposition of atrial appendages-50% of TA with TGA.</a:t>
            </a:r>
          </a:p>
          <a:p>
            <a:pPr eaLnBrk="1" hangingPunct="1"/>
            <a:r>
              <a:rPr lang="en-US" b="1" dirty="0" smtClean="0"/>
              <a:t>Right aortic arch</a:t>
            </a:r>
          </a:p>
          <a:p>
            <a:pPr eaLnBrk="1" hangingPunct="1"/>
            <a:r>
              <a:rPr lang="en-US" b="1" dirty="0" smtClean="0"/>
              <a:t>Abnormalities of mitral apparatus- cleft in </a:t>
            </a:r>
            <a:r>
              <a:rPr lang="en-US" b="1" dirty="0" err="1" smtClean="0"/>
              <a:t>AML,malattachment</a:t>
            </a:r>
            <a:r>
              <a:rPr lang="en-US" b="1" dirty="0" smtClean="0"/>
              <a:t>  of the </a:t>
            </a:r>
            <a:r>
              <a:rPr lang="en-US" b="1" dirty="0" err="1" smtClean="0"/>
              <a:t>valve,direct</a:t>
            </a:r>
            <a:r>
              <a:rPr lang="en-US" b="1" dirty="0" smtClean="0"/>
              <a:t> attachment of the mitral leaflets to papillary muscles.</a:t>
            </a:r>
            <a:endParaRPr lang="en-US"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6000" dirty="0" smtClean="0"/>
              <a:t>  </a:t>
            </a:r>
          </a:p>
          <a:p>
            <a:pPr>
              <a:buNone/>
            </a:pPr>
            <a:r>
              <a:rPr lang="en-US" sz="6000" dirty="0" smtClean="0"/>
              <a:t>   FETAL PHYSIOLOGY</a:t>
            </a:r>
            <a:endParaRPr lang="en-US" sz="6000"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fetal circulation</a:t>
            </a:r>
            <a:endParaRPr lang="en-US" dirty="0"/>
          </a:p>
        </p:txBody>
      </p:sp>
      <p:pic>
        <p:nvPicPr>
          <p:cNvPr id="2050" name="Picture 2"/>
          <p:cNvPicPr>
            <a:picLocks noGrp="1" noChangeAspect="1" noChangeArrowheads="1"/>
          </p:cNvPicPr>
          <p:nvPr>
            <p:ph idx="1"/>
          </p:nvPr>
        </p:nvPicPr>
        <p:blipFill>
          <a:blip r:embed="rId3"/>
          <a:srcRect l="50947" t="10102" r="13083" b="27604"/>
          <a:stretch>
            <a:fillRect/>
          </a:stretch>
        </p:blipFill>
        <p:spPr bwMode="auto">
          <a:xfrm>
            <a:off x="1828800" y="1447800"/>
            <a:ext cx="57150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fetal circulation</a:t>
            </a:r>
            <a:endParaRPr lang="en-US" dirty="0"/>
          </a:p>
        </p:txBody>
      </p:sp>
      <p:pic>
        <p:nvPicPr>
          <p:cNvPr id="1026" name="Picture 2"/>
          <p:cNvPicPr>
            <a:picLocks noGrp="1" noChangeAspect="1" noChangeArrowheads="1"/>
          </p:cNvPicPr>
          <p:nvPr>
            <p:ph idx="1"/>
          </p:nvPr>
        </p:nvPicPr>
        <p:blipFill>
          <a:blip r:embed="rId3"/>
          <a:srcRect l="14977" t="8418" r="48107" b="10768"/>
          <a:stretch>
            <a:fillRect/>
          </a:stretch>
        </p:blipFill>
        <p:spPr bwMode="auto">
          <a:xfrm>
            <a:off x="685800" y="1600200"/>
            <a:ext cx="80772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fetal circulation</a:t>
            </a:r>
            <a:endParaRPr lang="en-US" dirty="0"/>
          </a:p>
        </p:txBody>
      </p:sp>
      <p:pic>
        <p:nvPicPr>
          <p:cNvPr id="4099" name="Picture 3"/>
          <p:cNvPicPr>
            <a:picLocks noGrp="1" noChangeAspect="1" noChangeArrowheads="1"/>
          </p:cNvPicPr>
          <p:nvPr>
            <p:ph idx="1"/>
          </p:nvPr>
        </p:nvPicPr>
        <p:blipFill>
          <a:blip r:embed="rId3"/>
          <a:srcRect l="50789" t="9187" r="9297" b="7401"/>
          <a:stretch>
            <a:fillRect/>
          </a:stretch>
        </p:blipFill>
        <p:spPr bwMode="auto">
          <a:xfrm>
            <a:off x="1752600" y="1524000"/>
            <a:ext cx="6172200" cy="5181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TRICUSPID ATRESIA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Normally 25% of CVO passes from foramen </a:t>
            </a:r>
            <a:r>
              <a:rPr lang="en-US" dirty="0" err="1" smtClean="0"/>
              <a:t>ovale</a:t>
            </a:r>
            <a:r>
              <a:rPr lang="en-US" dirty="0" smtClean="0"/>
              <a:t>. </a:t>
            </a:r>
          </a:p>
          <a:p>
            <a:r>
              <a:rPr lang="en-US" dirty="0" smtClean="0"/>
              <a:t>In TA flow through foramen </a:t>
            </a:r>
            <a:r>
              <a:rPr lang="en-US" dirty="0" err="1" smtClean="0"/>
              <a:t>ovale</a:t>
            </a:r>
            <a:r>
              <a:rPr lang="en-US" dirty="0" smtClean="0"/>
              <a:t> = four times greater so foramen : larger.</a:t>
            </a:r>
          </a:p>
          <a:p>
            <a:r>
              <a:rPr lang="en-US" dirty="0" smtClean="0"/>
              <a:t>In TA</a:t>
            </a:r>
          </a:p>
          <a:p>
            <a:pPr>
              <a:buFont typeface="Wingdings" pitchFamily="2" charset="2"/>
              <a:buChar char="q"/>
            </a:pPr>
            <a:r>
              <a:rPr lang="en-US" dirty="0" smtClean="0"/>
              <a:t> Umbilical venous oxygen saturation :85%</a:t>
            </a:r>
          </a:p>
          <a:p>
            <a:pPr>
              <a:buFont typeface="Wingdings" pitchFamily="2" charset="2"/>
              <a:buChar char="q"/>
            </a:pPr>
            <a:r>
              <a:rPr lang="en-US" dirty="0" smtClean="0"/>
              <a:t> mixed : 40%, </a:t>
            </a:r>
          </a:p>
          <a:p>
            <a:pPr>
              <a:buFont typeface="Wingdings" pitchFamily="2" charset="2"/>
              <a:buChar char="q"/>
            </a:pPr>
            <a:r>
              <a:rPr lang="en-US" dirty="0" smtClean="0"/>
              <a:t>so oxygen saturation of  mixed blood in RA : 52% with no streaming.</a:t>
            </a:r>
          </a:p>
          <a:p>
            <a:r>
              <a:rPr lang="en-US" dirty="0" smtClean="0"/>
              <a:t>So brain receives 52% instead of normal 65%</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smtClean="0"/>
              <a:t>   Tricuspid </a:t>
            </a:r>
            <a:r>
              <a:rPr lang="en-US" dirty="0" err="1" smtClean="0"/>
              <a:t>atresia</a:t>
            </a:r>
            <a:r>
              <a:rPr lang="en-US" dirty="0" smtClean="0"/>
              <a:t> is defined as complete absence of the tricuspid valve with no direct communication between the right atrium and right ventricle. </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 WITH INTACT VS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err="1" smtClean="0"/>
              <a:t>Normaly</a:t>
            </a:r>
            <a:r>
              <a:rPr lang="en-US" dirty="0" smtClean="0"/>
              <a:t> blood flow</a:t>
            </a:r>
          </a:p>
          <a:p>
            <a:pPr>
              <a:buNone/>
            </a:pPr>
            <a:r>
              <a:rPr lang="en-US" sz="3100" dirty="0" smtClean="0"/>
              <a:t>PA            aorta </a:t>
            </a:r>
          </a:p>
          <a:p>
            <a:pPr>
              <a:buNone/>
            </a:pPr>
            <a:endParaRPr lang="en-US" dirty="0" smtClean="0"/>
          </a:p>
          <a:p>
            <a:pPr>
              <a:buNone/>
            </a:pPr>
            <a:r>
              <a:rPr lang="en-US" dirty="0" smtClean="0"/>
              <a:t>    but now  in TA</a:t>
            </a:r>
          </a:p>
          <a:p>
            <a:pPr>
              <a:buNone/>
            </a:pPr>
            <a:endParaRPr lang="en-US" dirty="0" smtClean="0"/>
          </a:p>
          <a:p>
            <a:pPr>
              <a:buNone/>
            </a:pPr>
            <a:r>
              <a:rPr lang="en-US" dirty="0" smtClean="0"/>
              <a:t>AORTA                       PA </a:t>
            </a:r>
          </a:p>
          <a:p>
            <a:pPr>
              <a:buNone/>
            </a:pPr>
            <a:endParaRPr lang="en-US" sz="3400" dirty="0" smtClean="0"/>
          </a:p>
          <a:p>
            <a:pPr>
              <a:buNone/>
            </a:pPr>
            <a:r>
              <a:rPr lang="en-US" sz="3400" dirty="0" smtClean="0"/>
              <a:t>     Diameter of the ductus arteriosus therefore  smaller than normal</a:t>
            </a:r>
          </a:p>
          <a:p>
            <a:pPr>
              <a:buNone/>
            </a:pPr>
            <a:endParaRPr lang="en-US" sz="3400" dirty="0" smtClean="0"/>
          </a:p>
          <a:p>
            <a:r>
              <a:rPr lang="en-US" sz="3400" dirty="0" smtClean="0"/>
              <a:t>Normal aortic isthmus conduction = </a:t>
            </a:r>
          </a:p>
          <a:p>
            <a:pPr>
              <a:buNone/>
            </a:pPr>
            <a:r>
              <a:rPr lang="en-US" sz="3400" dirty="0" smtClean="0"/>
              <a:t>    10–15%(45m out of 400 ml) of CVO</a:t>
            </a:r>
          </a:p>
          <a:p>
            <a:r>
              <a:rPr lang="en-US" sz="3400" dirty="0" smtClean="0"/>
              <a:t> In TA  conduction via  aortic isthmus = five to six times of normal flow.</a:t>
            </a:r>
          </a:p>
          <a:p>
            <a:r>
              <a:rPr lang="en-US" sz="3400" dirty="0" smtClean="0"/>
              <a:t>So aorta is large and aortic isthmus has  wide diameter so no coarctation of the aorta.</a:t>
            </a:r>
            <a:r>
              <a:rPr lang="en-US" dirty="0" smtClean="0"/>
              <a:t>                            </a:t>
            </a:r>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2"/>
          <p:cNvPicPr>
            <a:picLocks noGrp="1" noChangeAspect="1" noChangeArrowheads="1"/>
          </p:cNvPicPr>
          <p:nvPr>
            <p:ph idx="1"/>
          </p:nvPr>
        </p:nvPicPr>
        <p:blipFill>
          <a:blip r:embed="rId2"/>
          <a:srcRect l="50947" t="15153" r="8351" b="5717"/>
          <a:stretch>
            <a:fillRect/>
          </a:stretch>
        </p:blipFill>
        <p:spPr bwMode="auto">
          <a:xfrm>
            <a:off x="381000" y="1371600"/>
            <a:ext cx="3276600" cy="4800600"/>
          </a:xfrm>
          <a:prstGeom prst="rect">
            <a:avLst/>
          </a:prstGeom>
          <a:noFill/>
          <a:ln w="9525">
            <a:noFill/>
            <a:miter lim="800000"/>
            <a:headEnd/>
            <a:tailEnd/>
          </a:ln>
          <a:effectLst/>
        </p:spPr>
      </p:pic>
      <p:cxnSp>
        <p:nvCxnSpPr>
          <p:cNvPr id="10" name="Straight Arrow Connector 9"/>
          <p:cNvCxnSpPr/>
          <p:nvPr/>
        </p:nvCxnSpPr>
        <p:spPr>
          <a:xfrm>
            <a:off x="4191000" y="8382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2400" y="838200"/>
            <a:ext cx="685800" cy="369332"/>
          </a:xfrm>
          <a:prstGeom prst="rect">
            <a:avLst/>
          </a:prstGeom>
          <a:noFill/>
        </p:spPr>
        <p:txBody>
          <a:bodyPr wrap="square" rtlCol="0">
            <a:spAutoFit/>
          </a:bodyPr>
          <a:lstStyle/>
          <a:p>
            <a:r>
              <a:rPr lang="en-US" dirty="0" smtClean="0"/>
              <a:t>   DA</a:t>
            </a:r>
            <a:endParaRPr lang="en-US" dirty="0"/>
          </a:p>
        </p:txBody>
      </p:sp>
      <p:cxnSp>
        <p:nvCxnSpPr>
          <p:cNvPr id="13" name="Straight Arrow Connector 12"/>
          <p:cNvCxnSpPr/>
          <p:nvPr/>
        </p:nvCxnSpPr>
        <p:spPr>
          <a:xfrm>
            <a:off x="4800600" y="2133600"/>
            <a:ext cx="1219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4876800" y="1752600"/>
            <a:ext cx="914400" cy="461665"/>
          </a:xfrm>
          <a:prstGeom prst="rect">
            <a:avLst/>
          </a:prstGeom>
          <a:noFill/>
        </p:spPr>
        <p:txBody>
          <a:bodyPr wrap="square" rtlCol="0">
            <a:spAutoFit/>
          </a:bodyPr>
          <a:lstStyle/>
          <a:p>
            <a:r>
              <a:rPr lang="en-US" sz="2400" dirty="0" smtClean="0"/>
              <a:t>DA</a:t>
            </a:r>
            <a:endParaRPr lang="en-US" sz="2400" dirty="0"/>
          </a:p>
        </p:txBody>
      </p:sp>
      <p:sp>
        <p:nvSpPr>
          <p:cNvPr id="12" name="Date Placeholder 11"/>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WITH VSD with NRGA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VSD : large</a:t>
            </a:r>
          </a:p>
          <a:p>
            <a:pPr>
              <a:buNone/>
            </a:pPr>
            <a:r>
              <a:rPr lang="en-US" dirty="0" smtClean="0"/>
              <a:t>LV     RV     PA      LUNGS</a:t>
            </a:r>
          </a:p>
          <a:p>
            <a:pPr>
              <a:buNone/>
            </a:pPr>
            <a:r>
              <a:rPr lang="en-US" dirty="0" smtClean="0"/>
              <a:t>                             AORTA</a:t>
            </a:r>
          </a:p>
          <a:p>
            <a:pPr>
              <a:buNone/>
            </a:pPr>
            <a:endParaRPr lang="en-US" dirty="0" smtClean="0"/>
          </a:p>
          <a:p>
            <a:r>
              <a:rPr lang="en-US" dirty="0" smtClean="0"/>
              <a:t>VSD: small</a:t>
            </a:r>
          </a:p>
          <a:p>
            <a:pPr>
              <a:buNone/>
            </a:pPr>
            <a:endParaRPr lang="en-US" dirty="0" smtClean="0"/>
          </a:p>
          <a:p>
            <a:pPr>
              <a:buFont typeface="Courier New" pitchFamily="49" charset="0"/>
              <a:buChar char="o"/>
            </a:pPr>
            <a:r>
              <a:rPr lang="en-US" dirty="0" smtClean="0"/>
              <a:t>Small volume to  RV and PA. so from aorta                PA</a:t>
            </a:r>
          </a:p>
          <a:p>
            <a:pPr>
              <a:buNone/>
            </a:pPr>
            <a:endParaRPr lang="en-US" dirty="0" smtClean="0"/>
          </a:p>
          <a:p>
            <a:pPr>
              <a:buFont typeface="Courier New" pitchFamily="49" charset="0"/>
              <a:buChar char="o"/>
            </a:pPr>
            <a:r>
              <a:rPr lang="en-US" dirty="0" smtClean="0"/>
              <a:t>So all determined by size of the ventricular septal defect and degree of pulmonary stenosis</a:t>
            </a:r>
          </a:p>
        </p:txBody>
      </p:sp>
      <p:sp>
        <p:nvSpPr>
          <p:cNvPr id="4" name="Text Placeholder 3"/>
          <p:cNvSpPr>
            <a:spLocks noGrp="1"/>
          </p:cNvSpPr>
          <p:nvPr>
            <p:ph type="body" sz="half" idx="2"/>
          </p:nvPr>
        </p:nvSpPr>
        <p:spPr/>
        <p:txBody>
          <a:bodyPr/>
          <a:lstStyle/>
          <a:p>
            <a:endParaRPr lang="en-US" dirty="0"/>
          </a:p>
        </p:txBody>
      </p:sp>
      <p:pic>
        <p:nvPicPr>
          <p:cNvPr id="5" name="Picture 2"/>
          <p:cNvPicPr>
            <a:picLocks noGrp="1" noChangeAspect="1" noChangeArrowheads="1"/>
          </p:cNvPicPr>
          <p:nvPr>
            <p:ph idx="1"/>
          </p:nvPr>
        </p:nvPicPr>
        <p:blipFill>
          <a:blip r:embed="rId2"/>
          <a:srcRect l="18187" t="18739" r="50634" b="19186"/>
          <a:stretch>
            <a:fillRect/>
          </a:stretch>
        </p:blipFill>
        <p:spPr bwMode="auto">
          <a:xfrm>
            <a:off x="457200" y="1447800"/>
            <a:ext cx="3048000" cy="5410200"/>
          </a:xfrm>
          <a:prstGeom prst="rect">
            <a:avLst/>
          </a:prstGeom>
          <a:noFill/>
          <a:ln w="9525">
            <a:noFill/>
            <a:miter lim="800000"/>
            <a:headEnd/>
            <a:tailEnd/>
          </a:ln>
          <a:effectLst/>
        </p:spPr>
      </p:pic>
      <p:cxnSp>
        <p:nvCxnSpPr>
          <p:cNvPr id="7" name="Straight Arrow Connector 6"/>
          <p:cNvCxnSpPr/>
          <p:nvPr/>
        </p:nvCxnSpPr>
        <p:spPr>
          <a:xfrm>
            <a:off x="5181600" y="9144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9144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19800" y="9144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5000" y="1066800"/>
            <a:ext cx="762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86400" y="1219200"/>
            <a:ext cx="762000" cy="369332"/>
          </a:xfrm>
          <a:prstGeom prst="rect">
            <a:avLst/>
          </a:prstGeom>
          <a:noFill/>
        </p:spPr>
        <p:txBody>
          <a:bodyPr wrap="square" rtlCol="0">
            <a:spAutoFit/>
          </a:bodyPr>
          <a:lstStyle/>
          <a:p>
            <a:r>
              <a:rPr lang="en-US" dirty="0" smtClean="0"/>
              <a:t>DA</a:t>
            </a:r>
            <a:endParaRPr lang="en-US" dirty="0"/>
          </a:p>
        </p:txBody>
      </p:sp>
      <p:cxnSp>
        <p:nvCxnSpPr>
          <p:cNvPr id="21" name="Straight Arrow Connector 20"/>
          <p:cNvCxnSpPr/>
          <p:nvPr/>
        </p:nvCxnSpPr>
        <p:spPr>
          <a:xfrm>
            <a:off x="6324600" y="35814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77000" y="3505200"/>
            <a:ext cx="685800" cy="369332"/>
          </a:xfrm>
          <a:prstGeom prst="rect">
            <a:avLst/>
          </a:prstGeom>
          <a:noFill/>
        </p:spPr>
        <p:txBody>
          <a:bodyPr wrap="square" rtlCol="0">
            <a:spAutoFit/>
          </a:bodyPr>
          <a:lstStyle/>
          <a:p>
            <a:r>
              <a:rPr lang="en-US" dirty="0" smtClean="0"/>
              <a:t>DA</a:t>
            </a:r>
            <a:endParaRPr lang="en-US" dirty="0"/>
          </a:p>
        </p:txBody>
      </p:sp>
      <p:sp>
        <p:nvSpPr>
          <p:cNvPr id="13" name="Date Placeholder 12"/>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 WITH VSD AND TGA</a:t>
            </a:r>
            <a:endParaRPr lang="en-US" sz="2800"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v"/>
            </a:pPr>
            <a:r>
              <a:rPr lang="en-US" dirty="0" smtClean="0"/>
              <a:t>If VSD -large, flow across isthmus  adequate and isthmus diameter normal.</a:t>
            </a:r>
          </a:p>
          <a:p>
            <a:pPr>
              <a:buFont typeface="Wingdings" pitchFamily="2" charset="2"/>
              <a:buChar char="v"/>
            </a:pPr>
            <a:r>
              <a:rPr lang="en-US" dirty="0" smtClean="0"/>
              <a:t> If small- Less flow into ascending aorta so ascending aorta </a:t>
            </a:r>
            <a:r>
              <a:rPr lang="en-US" dirty="0" err="1" smtClean="0"/>
              <a:t>hypoplastic</a:t>
            </a:r>
            <a:r>
              <a:rPr lang="en-US" dirty="0" smtClean="0"/>
              <a:t> with aortic isthmus narrowing : aortic coarctation common</a:t>
            </a:r>
          </a:p>
          <a:p>
            <a:endParaRPr lang="en-US" dirty="0" smtClean="0"/>
          </a:p>
          <a:p>
            <a:endParaRPr lang="en-US" dirty="0" smtClean="0"/>
          </a:p>
          <a:p>
            <a:r>
              <a:rPr lang="en-US" dirty="0" smtClean="0"/>
              <a:t>1/3  has some degree of pulmonary stenosis.</a:t>
            </a:r>
          </a:p>
          <a:p>
            <a:endParaRPr lang="en-US" dirty="0" smtClean="0"/>
          </a:p>
          <a:p>
            <a:pPr>
              <a:buFont typeface="Wingdings" pitchFamily="2" charset="2"/>
              <a:buChar char="q"/>
            </a:pPr>
            <a:r>
              <a:rPr lang="en-US" dirty="0" smtClean="0"/>
              <a:t> If mild : may not effect much </a:t>
            </a:r>
          </a:p>
          <a:p>
            <a:pPr>
              <a:buFont typeface="Wingdings" pitchFamily="2" charset="2"/>
              <a:buChar char="q"/>
            </a:pPr>
            <a:r>
              <a:rPr lang="en-US" dirty="0" smtClean="0"/>
              <a:t> if  severe : VSD must be larger</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2"/>
          <p:cNvPicPr>
            <a:picLocks noGrp="1" noChangeAspect="1" noChangeArrowheads="1"/>
          </p:cNvPicPr>
          <p:nvPr>
            <p:ph idx="1"/>
          </p:nvPr>
        </p:nvPicPr>
        <p:blipFill>
          <a:blip r:embed="rId2"/>
          <a:srcRect l="48673" t="18739" r="23613" b="19186"/>
          <a:stretch>
            <a:fillRect/>
          </a:stretch>
        </p:blipFill>
        <p:spPr bwMode="auto">
          <a:xfrm>
            <a:off x="228600" y="1447800"/>
            <a:ext cx="3505200" cy="54102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pPr>
              <a:buNone/>
            </a:pPr>
            <a:r>
              <a:rPr lang="en-US" sz="4400" dirty="0" smtClean="0"/>
              <a:t>  </a:t>
            </a:r>
          </a:p>
          <a:p>
            <a:pPr>
              <a:buNone/>
            </a:pPr>
            <a:r>
              <a:rPr lang="en-US" sz="4400" dirty="0" smtClean="0"/>
              <a:t>  POST NATAL CIRCULATORY CHANGES AND CLINICAL FETURES</a:t>
            </a:r>
            <a:endParaRPr lang="en-US" sz="4400"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TA WITH INTACT SEPTUM</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488950"/>
          </a:xfrm>
        </p:spPr>
        <p:txBody>
          <a:bodyPr>
            <a:normAutofit/>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DA is small during fetal life: infant will be cyanosed</a:t>
            </a:r>
          </a:p>
          <a:p>
            <a:endParaRPr lang="en-US" dirty="0" smtClean="0"/>
          </a:p>
          <a:p>
            <a:r>
              <a:rPr lang="en-US" dirty="0" smtClean="0"/>
              <a:t>As DA constricts further PBF falls-oxygen falls-anaerobic metabolism - metabolic </a:t>
            </a:r>
            <a:r>
              <a:rPr lang="en-US" dirty="0" err="1" smtClean="0"/>
              <a:t>acidemia</a:t>
            </a:r>
            <a:endParaRPr lang="en-US" dirty="0" smtClean="0"/>
          </a:p>
          <a:p>
            <a:endParaRPr lang="en-US" dirty="0" smtClean="0"/>
          </a:p>
          <a:p>
            <a:r>
              <a:rPr lang="en-US" dirty="0" smtClean="0"/>
              <a:t>Po2 if drop below 35 mmHg: reopen ductus so improving pulmonary blood flow but eventually ductus closes- mechanisms not known.</a:t>
            </a:r>
          </a:p>
        </p:txBody>
      </p:sp>
      <p:sp>
        <p:nvSpPr>
          <p:cNvPr id="4" name="Text Placeholder 3"/>
          <p:cNvSpPr>
            <a:spLocks noGrp="1"/>
          </p:cNvSpPr>
          <p:nvPr>
            <p:ph type="body" sz="half" idx="2"/>
          </p:nvPr>
        </p:nvSpPr>
        <p:spPr/>
        <p:txBody>
          <a:bodyPr/>
          <a:lstStyle/>
          <a:p>
            <a:endParaRPr lang="en-US" dirty="0"/>
          </a:p>
        </p:txBody>
      </p:sp>
      <p:pic>
        <p:nvPicPr>
          <p:cNvPr id="5" name="Picture 2"/>
          <p:cNvPicPr>
            <a:picLocks noGrp="1" noChangeAspect="1" noChangeArrowheads="1"/>
          </p:cNvPicPr>
          <p:nvPr>
            <p:ph idx="1"/>
          </p:nvPr>
        </p:nvPicPr>
        <p:blipFill>
          <a:blip r:embed="rId2"/>
          <a:srcRect l="12137" t="21887" r="51893" b="4034"/>
          <a:stretch>
            <a:fillRect/>
          </a:stretch>
        </p:blipFill>
        <p:spPr bwMode="auto">
          <a:xfrm>
            <a:off x="228600" y="762000"/>
            <a:ext cx="3429000" cy="60960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FATURES</a:t>
            </a:r>
            <a:endParaRPr lang="en-US" dirty="0"/>
          </a:p>
        </p:txBody>
      </p:sp>
      <p:sp>
        <p:nvSpPr>
          <p:cNvPr id="6" name="Content Placeholder 5"/>
          <p:cNvSpPr>
            <a:spLocks noGrp="1"/>
          </p:cNvSpPr>
          <p:nvPr>
            <p:ph idx="1"/>
          </p:nvPr>
        </p:nvSpPr>
        <p:spPr/>
        <p:txBody>
          <a:bodyPr>
            <a:noAutofit/>
          </a:bodyPr>
          <a:lstStyle/>
          <a:p>
            <a:r>
              <a:rPr lang="en-US" dirty="0" smtClean="0"/>
              <a:t>Main : hypoxemia with cyanosis which</a:t>
            </a:r>
          </a:p>
          <a:p>
            <a:r>
              <a:rPr lang="en-US" b="1" dirty="0" smtClean="0"/>
              <a:t>Neck vein pulsation </a:t>
            </a:r>
            <a:r>
              <a:rPr lang="en-US" dirty="0" smtClean="0"/>
              <a:t>with a prominent A wave</a:t>
            </a:r>
          </a:p>
          <a:p>
            <a:r>
              <a:rPr lang="en-US" dirty="0" smtClean="0"/>
              <a:t>Most Imp. feature : </a:t>
            </a:r>
            <a:r>
              <a:rPr lang="en-US" b="1" dirty="0" smtClean="0"/>
              <a:t> impulse </a:t>
            </a:r>
            <a:r>
              <a:rPr lang="en-US" dirty="0" smtClean="0"/>
              <a:t>at the lower left </a:t>
            </a:r>
            <a:r>
              <a:rPr lang="en-US" dirty="0" err="1" smtClean="0"/>
              <a:t>sternal</a:t>
            </a:r>
            <a:r>
              <a:rPr lang="en-US" dirty="0" smtClean="0"/>
              <a:t> border in presence of cyanosis due to no right ventricle.</a:t>
            </a:r>
          </a:p>
          <a:p>
            <a:r>
              <a:rPr lang="en-US" b="1" dirty="0" smtClean="0"/>
              <a:t>Second heart sound: single </a:t>
            </a:r>
          </a:p>
          <a:p>
            <a:r>
              <a:rPr lang="en-US" b="1" dirty="0" smtClean="0"/>
              <a:t>Grade 2–3/6 continuous murmur: </a:t>
            </a:r>
            <a:r>
              <a:rPr lang="en-US" dirty="0" smtClean="0"/>
              <a:t>due to small PDA</a:t>
            </a:r>
          </a:p>
          <a:p>
            <a:endParaRPr lang="en-US" sz="2800" dirty="0" smtClean="0"/>
          </a:p>
        </p:txBody>
      </p:sp>
      <p:cxnSp>
        <p:nvCxnSpPr>
          <p:cNvPr id="7" name="Straight Arrow Connector 6"/>
          <p:cNvCxnSpPr/>
          <p:nvPr/>
        </p:nvCxnSpPr>
        <p:spPr>
          <a:xfrm>
            <a:off x="5105400" y="22860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124994" y="3961606"/>
            <a:ext cx="3040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06/01/2015</a:t>
            </a:r>
            <a:endParaRPr lang="en-US"/>
          </a:p>
        </p:txBody>
      </p:sp>
      <p:cxnSp>
        <p:nvCxnSpPr>
          <p:cNvPr id="11" name="Straight Arrow Connector 10"/>
          <p:cNvCxnSpPr/>
          <p:nvPr/>
        </p:nvCxnSpPr>
        <p:spPr>
          <a:xfrm rot="5400000" flipH="1" flipV="1">
            <a:off x="5523706" y="1790700"/>
            <a:ext cx="3817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  </a:t>
            </a:r>
          </a:p>
          <a:p>
            <a:pPr>
              <a:buNone/>
            </a:pPr>
            <a:endParaRPr lang="en-US" b="1" dirty="0" smtClean="0"/>
          </a:p>
          <a:p>
            <a:pPr>
              <a:buNone/>
            </a:pPr>
            <a:r>
              <a:rPr lang="en-US" b="1" dirty="0" smtClean="0"/>
              <a:t>   </a:t>
            </a:r>
            <a:r>
              <a:rPr lang="en-US" dirty="0" smtClean="0"/>
              <a:t>TRICUSPID ATRESIA WITH VENTRICULAR SEPTAL DEFECT</a:t>
            </a:r>
            <a:br>
              <a:rPr lang="en-US" dirty="0" smtClean="0"/>
            </a:br>
            <a:r>
              <a:rPr lang="en-US" dirty="0" smtClean="0"/>
              <a:t>NORMAL AORTOPULMONARY RELATIONS</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If VSD :small , most of features are like that mentioned earlier.</a:t>
            </a:r>
          </a:p>
          <a:p>
            <a:r>
              <a:rPr lang="en-US" dirty="0" smtClean="0"/>
              <a:t>When large-</a:t>
            </a:r>
          </a:p>
          <a:p>
            <a:pPr>
              <a:buFont typeface="Wingdings" pitchFamily="2" charset="2"/>
              <a:buChar char="v"/>
            </a:pPr>
            <a:r>
              <a:rPr lang="en-US" dirty="0" smtClean="0"/>
              <a:t>Pressure in b/w ventricles and in b/w aorta and </a:t>
            </a:r>
            <a:r>
              <a:rPr lang="en-US" dirty="0" err="1" smtClean="0"/>
              <a:t>pul</a:t>
            </a:r>
            <a:r>
              <a:rPr lang="en-US" dirty="0" smtClean="0"/>
              <a:t> artery is same.</a:t>
            </a:r>
          </a:p>
          <a:p>
            <a:pPr>
              <a:buFont typeface="Wingdings" pitchFamily="2" charset="2"/>
              <a:buChar char="v"/>
            </a:pPr>
            <a:r>
              <a:rPr lang="en-US" dirty="0" smtClean="0"/>
              <a:t>  PVR             PBF         ART  Oxygen (88–92%)</a:t>
            </a:r>
          </a:p>
          <a:p>
            <a:pPr>
              <a:buFont typeface="Wingdings" pitchFamily="2" charset="2"/>
              <a:buChar char="v"/>
            </a:pPr>
            <a:r>
              <a:rPr lang="en-US" dirty="0" smtClean="0"/>
              <a:t>   PBF      volume load on the LV, so increase LVEDP &amp;  LAP      LVF &amp;  </a:t>
            </a:r>
            <a:r>
              <a:rPr lang="en-US" dirty="0" err="1" smtClean="0"/>
              <a:t>pul</a:t>
            </a:r>
            <a:r>
              <a:rPr lang="en-US" dirty="0" smtClean="0"/>
              <a:t>. </a:t>
            </a:r>
            <a:r>
              <a:rPr lang="en-US" dirty="0" err="1" smtClean="0"/>
              <a:t>odema</a:t>
            </a:r>
            <a:endParaRPr lang="en-US" dirty="0" smtClean="0"/>
          </a:p>
          <a:p>
            <a:pPr>
              <a:buFont typeface="Wingdings" pitchFamily="2" charset="2"/>
              <a:buChar char="v"/>
            </a:pPr>
            <a:r>
              <a:rPr lang="en-US" dirty="0" smtClean="0"/>
              <a:t> LAP       RAP       systemic venous congestion</a:t>
            </a:r>
            <a:endParaRPr lang="en-US" dirty="0"/>
          </a:p>
        </p:txBody>
      </p:sp>
      <p:cxnSp>
        <p:nvCxnSpPr>
          <p:cNvPr id="5" name="Straight Arrow Connector 4"/>
          <p:cNvCxnSpPr/>
          <p:nvPr/>
        </p:nvCxnSpPr>
        <p:spPr>
          <a:xfrm rot="5400000">
            <a:off x="838994" y="41902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05000" y="41910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667794" y="40378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86200" y="41910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4306094" y="41521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47244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877094" y="46855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800" y="51054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838200" y="5562600"/>
            <a:ext cx="152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76400" y="56388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2171700" y="56007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48000" y="55626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543300" y="56007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 of VSD</a:t>
            </a:r>
            <a:endParaRPr lang="en-US" dirty="0"/>
          </a:p>
        </p:txBody>
      </p:sp>
      <p:sp>
        <p:nvSpPr>
          <p:cNvPr id="3" name="Content Placeholder 2"/>
          <p:cNvSpPr>
            <a:spLocks noGrp="1"/>
          </p:cNvSpPr>
          <p:nvPr>
            <p:ph idx="1"/>
          </p:nvPr>
        </p:nvSpPr>
        <p:spPr/>
        <p:txBody>
          <a:bodyPr>
            <a:normAutofit/>
          </a:bodyPr>
          <a:lstStyle/>
          <a:p>
            <a:pPr>
              <a:buNone/>
            </a:pPr>
            <a:r>
              <a:rPr lang="en-US" dirty="0" smtClean="0"/>
              <a:t>IF DECREASES</a:t>
            </a:r>
          </a:p>
          <a:p>
            <a:r>
              <a:rPr lang="en-US" sz="1800" dirty="0" smtClean="0"/>
              <a:t>PBF falls</a:t>
            </a:r>
          </a:p>
          <a:p>
            <a:r>
              <a:rPr lang="en-US" sz="1800" dirty="0" smtClean="0"/>
              <a:t> PBF falls so LAP  &amp; LVEDP decrease      relief from cardiac failure. </a:t>
            </a:r>
          </a:p>
          <a:p>
            <a:r>
              <a:rPr lang="en-US" sz="1800" dirty="0" smtClean="0"/>
              <a:t>But </a:t>
            </a:r>
            <a:r>
              <a:rPr lang="en-US" sz="1800" dirty="0" err="1" smtClean="0"/>
              <a:t>a/w</a:t>
            </a:r>
            <a:r>
              <a:rPr lang="en-US" sz="1800" dirty="0" smtClean="0"/>
              <a:t> mild and later severe hypoxemia.</a:t>
            </a:r>
          </a:p>
          <a:p>
            <a:endParaRPr lang="en-US" sz="1800" dirty="0" smtClean="0"/>
          </a:p>
          <a:p>
            <a:endParaRPr lang="en-US" sz="1800" dirty="0" smtClean="0"/>
          </a:p>
          <a:p>
            <a:pPr>
              <a:buNone/>
            </a:pPr>
            <a:r>
              <a:rPr lang="en-US" dirty="0" smtClean="0"/>
              <a:t> IF NO DECREASE</a:t>
            </a:r>
          </a:p>
          <a:p>
            <a:r>
              <a:rPr lang="en-US" sz="1800" dirty="0" smtClean="0"/>
              <a:t>pulmonary arterial pressures remain high so risk of pulmonary vascular disease Occurs          PBF  so decrease in saturation </a:t>
            </a:r>
          </a:p>
          <a:p>
            <a:pPr>
              <a:buNone/>
            </a:pPr>
            <a:r>
              <a:rPr lang="en-US" sz="1800" dirty="0" smtClean="0"/>
              <a:t> </a:t>
            </a:r>
            <a:endParaRPr lang="en-US" sz="1800" dirty="0"/>
          </a:p>
        </p:txBody>
      </p:sp>
      <p:cxnSp>
        <p:nvCxnSpPr>
          <p:cNvPr id="9" name="Straight Arrow Connector 8"/>
          <p:cNvCxnSpPr/>
          <p:nvPr/>
        </p:nvCxnSpPr>
        <p:spPr>
          <a:xfrm>
            <a:off x="4495800" y="26670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00200" y="48006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867694" y="49141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7" name="Content Placeholder 6"/>
          <p:cNvSpPr>
            <a:spLocks noGrp="1"/>
          </p:cNvSpPr>
          <p:nvPr>
            <p:ph sz="half" idx="2"/>
          </p:nvPr>
        </p:nvSpPr>
        <p:spPr/>
        <p:txBody>
          <a:bodyPr>
            <a:normAutofit/>
          </a:bodyPr>
          <a:lstStyle/>
          <a:p>
            <a:pPr>
              <a:buNone/>
            </a:pPr>
            <a:r>
              <a:rPr lang="en-US" dirty="0" smtClean="0"/>
              <a:t>    </a:t>
            </a:r>
            <a:r>
              <a:rPr lang="en-US" dirty="0" err="1" smtClean="0"/>
              <a:t>Homberg</a:t>
            </a:r>
            <a:r>
              <a:rPr lang="en-US" dirty="0" smtClean="0"/>
              <a:t> : first to form association between abnormal right ventricular function with elevated right heart</a:t>
            </a:r>
          </a:p>
          <a:p>
            <a:pPr>
              <a:buNone/>
            </a:pPr>
            <a:r>
              <a:rPr lang="en-US" dirty="0" smtClean="0"/>
              <a:t>    filling pressures i.e. venous pulsations</a:t>
            </a:r>
            <a:endParaRPr lang="en-US" dirty="0"/>
          </a:p>
        </p:txBody>
      </p:sp>
      <p:pic>
        <p:nvPicPr>
          <p:cNvPr id="8" name="Picture 2"/>
          <p:cNvPicPr>
            <a:picLocks noGrp="1" noChangeAspect="1" noChangeArrowheads="1"/>
          </p:cNvPicPr>
          <p:nvPr>
            <p:ph sz="half" idx="1"/>
          </p:nvPr>
        </p:nvPicPr>
        <p:blipFill>
          <a:blip r:embed="rId3"/>
          <a:srcRect l="33908" t="13469" r="32962" b="27604"/>
          <a:stretch>
            <a:fillRect/>
          </a:stretch>
        </p:blipFill>
        <p:spPr bwMode="auto">
          <a:xfrm>
            <a:off x="457200" y="1295400"/>
            <a:ext cx="4038600" cy="5257799"/>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6018" name="Picture 2"/>
          <p:cNvPicPr>
            <a:picLocks noGrp="1" noChangeAspect="1" noChangeArrowheads="1"/>
          </p:cNvPicPr>
          <p:nvPr>
            <p:ph idx="1"/>
          </p:nvPr>
        </p:nvPicPr>
        <p:blipFill>
          <a:blip r:embed="rId2"/>
          <a:srcRect l="50947" t="13469" r="5511" b="7401"/>
          <a:stretch>
            <a:fillRect/>
          </a:stretch>
        </p:blipFill>
        <p:spPr bwMode="auto">
          <a:xfrm>
            <a:off x="1143000" y="1676400"/>
            <a:ext cx="7010400" cy="4724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a:t>
            </a:r>
            <a:endParaRPr lang="en-US" dirty="0"/>
          </a:p>
        </p:txBody>
      </p:sp>
      <p:sp>
        <p:nvSpPr>
          <p:cNvPr id="3" name="Content Placeholder 2"/>
          <p:cNvSpPr>
            <a:spLocks noGrp="1"/>
          </p:cNvSpPr>
          <p:nvPr>
            <p:ph idx="1"/>
          </p:nvPr>
        </p:nvSpPr>
        <p:spPr/>
        <p:txBody>
          <a:bodyPr>
            <a:noAutofit/>
          </a:bodyPr>
          <a:lstStyle/>
          <a:p>
            <a:r>
              <a:rPr lang="en-US" sz="2400" dirty="0" smtClean="0"/>
              <a:t>Unrestrictive VSD </a:t>
            </a:r>
          </a:p>
          <a:p>
            <a:pPr>
              <a:buFont typeface="Wingdings" pitchFamily="2" charset="2"/>
              <a:buChar char="q"/>
            </a:pPr>
            <a:r>
              <a:rPr lang="en-US" sz="2400" dirty="0" smtClean="0"/>
              <a:t>cyanosis : immediate, decrease with time.</a:t>
            </a:r>
          </a:p>
          <a:p>
            <a:pPr>
              <a:buFont typeface="Wingdings" pitchFamily="2" charset="2"/>
              <a:buChar char="q"/>
            </a:pPr>
            <a:r>
              <a:rPr lang="en-US" sz="2400" dirty="0" smtClean="0"/>
              <a:t>By 2–3 weeks, oxygen saturation b/w 88–92%.</a:t>
            </a:r>
          </a:p>
          <a:p>
            <a:pPr>
              <a:buNone/>
            </a:pPr>
            <a:endParaRPr lang="en-US" sz="2400" dirty="0" smtClean="0"/>
          </a:p>
          <a:p>
            <a:r>
              <a:rPr lang="en-US" sz="2400" dirty="0" smtClean="0"/>
              <a:t>Cardiac failure ; develops after 2 to 3 week, </a:t>
            </a:r>
          </a:p>
          <a:p>
            <a:pPr>
              <a:buFont typeface="Wingdings" pitchFamily="2" charset="2"/>
              <a:buChar char="q"/>
            </a:pPr>
            <a:r>
              <a:rPr lang="en-US" sz="2400" dirty="0" smtClean="0"/>
              <a:t>Peripheral pulses become weak </a:t>
            </a:r>
          </a:p>
          <a:p>
            <a:pPr>
              <a:buFont typeface="Wingdings" pitchFamily="2" charset="2"/>
              <a:buChar char="q"/>
            </a:pPr>
            <a:r>
              <a:rPr lang="en-US" sz="2400" dirty="0" smtClean="0"/>
              <a:t>Heart is enlarged with hyperactive apical </a:t>
            </a:r>
            <a:r>
              <a:rPr lang="en-US" sz="2400" dirty="0" err="1" smtClean="0"/>
              <a:t>implse</a:t>
            </a:r>
            <a:r>
              <a:rPr lang="en-US" sz="2400" dirty="0" smtClean="0"/>
              <a:t>. </a:t>
            </a:r>
          </a:p>
          <a:p>
            <a:pPr>
              <a:buNone/>
            </a:pPr>
            <a:endParaRPr lang="en-US" sz="2400" dirty="0" smtClean="0"/>
          </a:p>
          <a:p>
            <a:r>
              <a:rPr lang="en-US" sz="2400" dirty="0" err="1" smtClean="0"/>
              <a:t>Pansystolic</a:t>
            </a:r>
            <a:r>
              <a:rPr lang="en-US" sz="2400" dirty="0" smtClean="0"/>
              <a:t> murmur of grade 4–5/6 intensity : lower left </a:t>
            </a:r>
            <a:r>
              <a:rPr lang="en-US" sz="2400" dirty="0" err="1" smtClean="0"/>
              <a:t>sternal</a:t>
            </a:r>
            <a:r>
              <a:rPr lang="en-US" sz="2400" dirty="0" smtClean="0"/>
              <a:t> border and  low-frequency mid-diastolic murmur :apex. </a:t>
            </a:r>
          </a:p>
          <a:p>
            <a:r>
              <a:rPr lang="en-US" sz="2400" dirty="0" smtClean="0"/>
              <a:t>clinical features similar to  large isolated VSD  without cyanosis.</a:t>
            </a:r>
            <a:endParaRPr lang="en-US" sz="2400"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TA WITH TGA</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solidFill>
                  <a:prstClr val="white"/>
                </a:solidFill>
              </a:rPr>
              <a:t>VSD is almost always non-restrictive and PS usually absent</a:t>
            </a:r>
          </a:p>
          <a:p>
            <a:pPr lvl="0"/>
            <a:endParaRPr lang="en-US" dirty="0" smtClean="0">
              <a:solidFill>
                <a:prstClr val="white"/>
              </a:solidFill>
            </a:endParaRPr>
          </a:p>
          <a:p>
            <a:pPr lvl="0">
              <a:buFont typeface="Wingdings" pitchFamily="2" charset="2"/>
              <a:buChar char="v"/>
            </a:pPr>
            <a:r>
              <a:rPr lang="en-US" dirty="0" smtClean="0">
                <a:solidFill>
                  <a:prstClr val="white"/>
                </a:solidFill>
              </a:rPr>
              <a:t>Low PVR -  pulmonary arterial blood flow</a:t>
            </a:r>
          </a:p>
          <a:p>
            <a:pPr lvl="0">
              <a:buFont typeface="Wingdings" pitchFamily="2" charset="2"/>
              <a:buChar char="v"/>
            </a:pPr>
            <a:r>
              <a:rPr lang="en-US" dirty="0" smtClean="0">
                <a:solidFill>
                  <a:prstClr val="white"/>
                </a:solidFill>
              </a:rPr>
              <a:t>So Minimal cyanosis but marked LV volume overload</a:t>
            </a:r>
          </a:p>
          <a:p>
            <a:pPr lvl="0">
              <a:buNone/>
            </a:pPr>
            <a:endParaRPr lang="en-US" dirty="0" smtClean="0">
              <a:solidFill>
                <a:prstClr val="white"/>
              </a:solidFill>
            </a:endParaRPr>
          </a:p>
          <a:p>
            <a:pPr lvl="0"/>
            <a:r>
              <a:rPr lang="en-US" dirty="0" smtClean="0">
                <a:solidFill>
                  <a:prstClr val="white"/>
                </a:solidFill>
              </a:rPr>
              <a:t>With restrictive VSD or </a:t>
            </a:r>
            <a:r>
              <a:rPr lang="en-US" dirty="0" err="1" smtClean="0">
                <a:solidFill>
                  <a:prstClr val="white"/>
                </a:solidFill>
              </a:rPr>
              <a:t>infundibular</a:t>
            </a:r>
            <a:r>
              <a:rPr lang="en-US" dirty="0" smtClean="0">
                <a:solidFill>
                  <a:prstClr val="white"/>
                </a:solidFill>
              </a:rPr>
              <a:t> narrowing </a:t>
            </a:r>
          </a:p>
          <a:p>
            <a:pPr lvl="0">
              <a:buNone/>
            </a:pPr>
            <a:r>
              <a:rPr lang="en-US" dirty="0" smtClean="0">
                <a:solidFill>
                  <a:prstClr val="white"/>
                </a:solidFill>
              </a:rPr>
              <a:t>   -low </a:t>
            </a:r>
            <a:r>
              <a:rPr lang="en-US" dirty="0" err="1" smtClean="0">
                <a:solidFill>
                  <a:prstClr val="white"/>
                </a:solidFill>
              </a:rPr>
              <a:t>syst</a:t>
            </a:r>
            <a:r>
              <a:rPr lang="en-US" dirty="0" smtClean="0">
                <a:solidFill>
                  <a:prstClr val="white"/>
                </a:solidFill>
              </a:rPr>
              <a:t> circulation -metabolic acidosis and </a:t>
            </a:r>
            <a:r>
              <a:rPr lang="en-US" smtClean="0">
                <a:solidFill>
                  <a:prstClr val="white"/>
                </a:solidFill>
              </a:rPr>
              <a:t>shock</a:t>
            </a:r>
            <a:r>
              <a:rPr lang="en-US" smtClean="0">
                <a:solidFill>
                  <a:prstClr val="black"/>
                </a:solidFill>
              </a:rPr>
              <a:t> </a:t>
            </a:r>
            <a:endParaRPr lang="en-US" dirty="0" smtClean="0">
              <a:solidFill>
                <a:prstClr val="black"/>
              </a:solidFill>
            </a:endParaRPr>
          </a:p>
          <a:p>
            <a:pPr lvl="0"/>
            <a:endParaRPr lang="en-IN" dirty="0" smtClean="0"/>
          </a:p>
          <a:p>
            <a:endParaRPr lang="en-US" dirty="0"/>
          </a:p>
        </p:txBody>
      </p:sp>
      <p:cxnSp>
        <p:nvCxnSpPr>
          <p:cNvPr id="5" name="Straight Arrow Connector 4"/>
          <p:cNvCxnSpPr/>
          <p:nvPr/>
        </p:nvCxnSpPr>
        <p:spPr>
          <a:xfrm rot="5400000" flipH="1" flipV="1">
            <a:off x="2476500" y="31623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Arterial saturation depend on </a:t>
            </a:r>
            <a:r>
              <a:rPr lang="en-US" dirty="0" err="1" smtClean="0"/>
              <a:t>Qp</a:t>
            </a:r>
            <a:r>
              <a:rPr lang="en-US" dirty="0" smtClean="0"/>
              <a:t>/Q</a:t>
            </a:r>
            <a:r>
              <a:rPr lang="en-US" dirty="0" smtClean="0">
                <a:effectLst>
                  <a:outerShdw blurRad="38100" dist="38100" dir="2700000" algn="tl">
                    <a:srgbClr val="000000">
                      <a:alpha val="43137"/>
                    </a:srgbClr>
                  </a:outerShdw>
                </a:effectLst>
              </a:rPr>
              <a:t>s</a:t>
            </a:r>
          </a:p>
          <a:p>
            <a:r>
              <a:rPr lang="en-US" dirty="0" smtClean="0"/>
              <a:t>Immediate postnatal period: PVR high, PBF so cyanosis.</a:t>
            </a:r>
          </a:p>
          <a:p>
            <a:r>
              <a:rPr lang="en-US" dirty="0" smtClean="0"/>
              <a:t>Later    PVR       PBF so mild cyanosis but LV </a:t>
            </a:r>
            <a:r>
              <a:rPr lang="en-US" dirty="0" err="1" smtClean="0"/>
              <a:t>vol</a:t>
            </a:r>
            <a:r>
              <a:rPr lang="en-US" dirty="0" smtClean="0"/>
              <a:t> overload     LVF</a:t>
            </a:r>
          </a:p>
          <a:p>
            <a:r>
              <a:rPr lang="en-US" dirty="0" smtClean="0"/>
              <a:t>During COA , flow to descending aorta mainly by DA but  no difference in saturation between upper and lower body</a:t>
            </a:r>
          </a:p>
          <a:p>
            <a:endParaRPr lang="en-US" dirty="0" smtClean="0"/>
          </a:p>
          <a:p>
            <a:endParaRPr lang="en-US" dirty="0" smtClean="0"/>
          </a:p>
          <a:p>
            <a:endParaRPr lang="en-US" dirty="0"/>
          </a:p>
        </p:txBody>
      </p:sp>
      <p:cxnSp>
        <p:nvCxnSpPr>
          <p:cNvPr id="7" name="Straight Arrow Connector 6"/>
          <p:cNvCxnSpPr/>
          <p:nvPr/>
        </p:nvCxnSpPr>
        <p:spPr>
          <a:xfrm rot="5400000">
            <a:off x="1829594" y="35806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3315494" y="35425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71800" y="4038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5511" t="23571" r="41481" b="14135"/>
          <a:stretch>
            <a:fillRect/>
          </a:stretch>
        </p:blipFill>
        <p:spPr bwMode="auto">
          <a:xfrm>
            <a:off x="914400" y="609600"/>
            <a:ext cx="7620000" cy="54864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a:t>
            </a:r>
            <a:endParaRPr lang="en-US" dirty="0"/>
          </a:p>
        </p:txBody>
      </p:sp>
      <p:sp>
        <p:nvSpPr>
          <p:cNvPr id="3" name="Content Placeholder 2"/>
          <p:cNvSpPr>
            <a:spLocks noGrp="1"/>
          </p:cNvSpPr>
          <p:nvPr>
            <p:ph idx="1"/>
          </p:nvPr>
        </p:nvSpPr>
        <p:spPr>
          <a:xfrm>
            <a:off x="457200" y="1600204"/>
            <a:ext cx="8229601" cy="4952996"/>
          </a:xfrm>
        </p:spPr>
        <p:txBody>
          <a:bodyPr>
            <a:normAutofit fontScale="92500" lnSpcReduction="10000"/>
          </a:bodyPr>
          <a:lstStyle/>
          <a:p>
            <a:r>
              <a:rPr lang="en-US" dirty="0" smtClean="0"/>
              <a:t>Main C/F are of cardiac failure</a:t>
            </a:r>
          </a:p>
          <a:p>
            <a:r>
              <a:rPr lang="en-US" dirty="0" smtClean="0"/>
              <a:t>When COA : the femoral pulses are weak but NO differential cyanosis.</a:t>
            </a:r>
          </a:p>
          <a:p>
            <a:r>
              <a:rPr lang="en-US" dirty="0" smtClean="0"/>
              <a:t>PSM of VSD and MDM(</a:t>
            </a:r>
            <a:r>
              <a:rPr lang="en-US" dirty="0" err="1" smtClean="0"/>
              <a:t>assos</a:t>
            </a:r>
            <a:r>
              <a:rPr lang="en-US" dirty="0" smtClean="0"/>
              <a:t> with LV failure at apex) is common</a:t>
            </a:r>
          </a:p>
          <a:p>
            <a:r>
              <a:rPr lang="en-US" dirty="0" smtClean="0"/>
              <a:t>Liver : enlarges with </a:t>
            </a:r>
            <a:r>
              <a:rPr lang="en-US" dirty="0" err="1" smtClean="0"/>
              <a:t>ascites</a:t>
            </a:r>
            <a:r>
              <a:rPr lang="en-US" dirty="0" smtClean="0"/>
              <a:t> and peripheral edema. </a:t>
            </a:r>
          </a:p>
          <a:p>
            <a:r>
              <a:rPr lang="en-US" dirty="0" smtClean="0"/>
              <a:t>severe metabolic </a:t>
            </a:r>
            <a:r>
              <a:rPr lang="en-US" dirty="0" err="1" smtClean="0"/>
              <a:t>acidemia</a:t>
            </a:r>
            <a:r>
              <a:rPr lang="en-US" dirty="0" smtClean="0"/>
              <a:t> due to </a:t>
            </a:r>
            <a:r>
              <a:rPr lang="en-US" dirty="0" err="1" smtClean="0"/>
              <a:t>decrase</a:t>
            </a:r>
            <a:r>
              <a:rPr lang="en-US" dirty="0" smtClean="0"/>
              <a:t> systemic blood flow </a:t>
            </a:r>
          </a:p>
          <a:p>
            <a:r>
              <a:rPr lang="en-US" dirty="0" smtClean="0"/>
              <a:t>The clinical picture is similar to aortic </a:t>
            </a:r>
            <a:r>
              <a:rPr lang="en-US" dirty="0" err="1" smtClean="0"/>
              <a:t>atresia</a:t>
            </a:r>
            <a:r>
              <a:rPr lang="en-US" dirty="0" smtClean="0"/>
              <a:t> </a:t>
            </a:r>
          </a:p>
          <a:p>
            <a:endParaRPr lang="en-US"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1782762"/>
          </a:xfrm>
        </p:spPr>
        <p:txBody>
          <a:bodyPr>
            <a:normAutofit fontScale="90000"/>
          </a:bodyPr>
          <a:lstStyle/>
          <a:p>
            <a:r>
              <a:rPr lang="en-US" dirty="0" smtClean="0"/>
              <a:t>CLINICAL FEATURES </a:t>
            </a:r>
            <a:br>
              <a:rPr lang="en-US" dirty="0" smtClean="0"/>
            </a:br>
            <a:r>
              <a:rPr lang="en-US" b="1" dirty="0" smtClean="0"/>
              <a:t>Pulmonary vascular resistance – high</a:t>
            </a:r>
            <a:br>
              <a:rPr lang="en-US" b="1" dirty="0" smtClean="0"/>
            </a:br>
            <a:endParaRPr lang="en-US" dirty="0" smtClean="0"/>
          </a:p>
        </p:txBody>
      </p:sp>
      <p:sp>
        <p:nvSpPr>
          <p:cNvPr id="46083" name="Content Placeholder 2"/>
          <p:cNvSpPr>
            <a:spLocks noGrp="1"/>
          </p:cNvSpPr>
          <p:nvPr>
            <p:ph idx="1"/>
          </p:nvPr>
        </p:nvSpPr>
        <p:spPr>
          <a:xfrm>
            <a:off x="457200" y="1905000"/>
            <a:ext cx="8229601" cy="41148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VSD murmur vanishes</a:t>
            </a:r>
          </a:p>
          <a:p>
            <a:pPr>
              <a:buNone/>
            </a:pPr>
            <a:endPar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Soft </a:t>
            </a:r>
            <a:r>
              <a:rPr lang="en-US" sz="3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midsystolic</a:t>
            </a: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murmur- across anterior aortic as now flow through AV valves increases. </a:t>
            </a:r>
          </a:p>
          <a:p>
            <a:endPar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Rarely, the loud second pulmonary component from the dilated hypertensive posterior pulmonary trunk is heard.</a:t>
            </a:r>
          </a:p>
          <a:p>
            <a:endPar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 with complete transposition coexisting </a:t>
            </a:r>
            <a:r>
              <a:rPr lang="en-US" sz="3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pulmonic</a:t>
            </a: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sz="3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subpulmonic</a:t>
            </a: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stenosis – </a:t>
            </a:r>
            <a:r>
              <a:rPr lang="en-US" sz="3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midsystolic</a:t>
            </a: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murmur – loudness and length of which vary inversely with degree of obstruction</a:t>
            </a:r>
          </a:p>
          <a:p>
            <a:pPr>
              <a:buFontTx/>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NATURAL HISTORY</a:t>
            </a:r>
            <a:br>
              <a:rPr lang="en-US" dirty="0" smtClean="0"/>
            </a:b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dirty="0" smtClean="0"/>
              <a:t>TA WITH INTACT VS</a:t>
            </a:r>
          </a:p>
        </p:txBody>
      </p:sp>
      <p:sp>
        <p:nvSpPr>
          <p:cNvPr id="36867" name="Content Placeholder 4"/>
          <p:cNvSpPr>
            <a:spLocks noGrp="1"/>
          </p:cNvSpPr>
          <p:nvPr>
            <p:ph idx="1"/>
          </p:nvPr>
        </p:nvSpPr>
        <p:spPr/>
        <p:txBody>
          <a:bodyPr>
            <a:normAutofit/>
          </a:bodyPr>
          <a:lstStyle/>
          <a:p>
            <a:r>
              <a:rPr lang="en-US" dirty="0" smtClean="0"/>
              <a:t>Few infants with </a:t>
            </a:r>
            <a:r>
              <a:rPr lang="en-US" b="1" dirty="0" smtClean="0"/>
              <a:t>TA and NRGA with PA </a:t>
            </a:r>
            <a:r>
              <a:rPr lang="en-US" dirty="0" smtClean="0"/>
              <a:t>survive beyond 6 months of age without surgical palliation.</a:t>
            </a:r>
          </a:p>
          <a:p>
            <a:r>
              <a:rPr lang="en-US" dirty="0" smtClean="0"/>
              <a:t>Acquired PA occurs mostly in first year of life.</a:t>
            </a:r>
          </a:p>
          <a:p>
            <a:r>
              <a:rPr lang="en-US" dirty="0" smtClean="0"/>
              <a:t>Intense hypoxia and death unless the ductus is patent or adequate systemic to PA collaterals are present.( UNLIKELY)</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HISTORY</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Some says that Holmes (1824) or </a:t>
            </a:r>
            <a:r>
              <a:rPr lang="en-US" dirty="0" err="1" smtClean="0"/>
              <a:t>Kuhne</a:t>
            </a:r>
            <a:r>
              <a:rPr lang="en-US" dirty="0" smtClean="0"/>
              <a:t> (1906) or </a:t>
            </a:r>
            <a:r>
              <a:rPr lang="en-US" dirty="0" err="1" smtClean="0"/>
              <a:t>Kreysig</a:t>
            </a:r>
            <a:r>
              <a:rPr lang="en-US" dirty="0" smtClean="0"/>
              <a:t> first described tricuspid </a:t>
            </a:r>
            <a:r>
              <a:rPr lang="en-US" dirty="0" err="1" smtClean="0"/>
              <a:t>atresia</a:t>
            </a:r>
            <a:endParaRPr lang="en-US" dirty="0" smtClean="0"/>
          </a:p>
          <a:p>
            <a:r>
              <a:rPr lang="en-US" dirty="0" smtClean="0"/>
              <a:t>But </a:t>
            </a:r>
            <a:r>
              <a:rPr lang="en-US" dirty="0" err="1" smtClean="0"/>
              <a:t>Rashkind</a:t>
            </a:r>
            <a:r>
              <a:rPr lang="en-US" dirty="0" smtClean="0"/>
              <a:t>  historical review indicates that </a:t>
            </a:r>
            <a:r>
              <a:rPr lang="en-US" dirty="0" err="1" smtClean="0"/>
              <a:t>Kreysig</a:t>
            </a:r>
            <a:r>
              <a:rPr lang="en-US" dirty="0" smtClean="0"/>
              <a:t> first to  report case in 1817.</a:t>
            </a:r>
          </a:p>
          <a:p>
            <a:pPr>
              <a:buNone/>
            </a:pPr>
            <a:r>
              <a:rPr lang="en-US" dirty="0" smtClean="0"/>
              <a:t>[</a:t>
            </a:r>
            <a:r>
              <a:rPr lang="en-US" dirty="0" err="1" smtClean="0"/>
              <a:t>Rashkind</a:t>
            </a:r>
            <a:r>
              <a:rPr lang="en-US" dirty="0" smtClean="0"/>
              <a:t> WJ, Tricuspid </a:t>
            </a:r>
            <a:r>
              <a:rPr lang="en-US" dirty="0" err="1" smtClean="0"/>
              <a:t>atresia</a:t>
            </a:r>
            <a:r>
              <a:rPr lang="en-US" dirty="0" smtClean="0"/>
              <a:t>: a historical review. </a:t>
            </a:r>
            <a:r>
              <a:rPr lang="en-US" dirty="0" err="1" smtClean="0"/>
              <a:t>Pediatr</a:t>
            </a:r>
            <a:r>
              <a:rPr lang="en-US" dirty="0" smtClean="0"/>
              <a:t> </a:t>
            </a:r>
            <a:r>
              <a:rPr lang="en-US" dirty="0" err="1" smtClean="0"/>
              <a:t>Cardiol</a:t>
            </a:r>
            <a:r>
              <a:rPr lang="en-US" dirty="0" smtClean="0"/>
              <a:t>. 1982]</a:t>
            </a:r>
          </a:p>
          <a:p>
            <a:r>
              <a:rPr lang="en-US" dirty="0" smtClean="0"/>
              <a:t>Clinical features reported by  </a:t>
            </a:r>
            <a:r>
              <a:rPr lang="en-US" dirty="0" err="1" smtClean="0"/>
              <a:t>Bellet</a:t>
            </a:r>
            <a:r>
              <a:rPr lang="en-US" dirty="0" smtClean="0"/>
              <a:t> and Stewart in  1933.</a:t>
            </a:r>
          </a:p>
          <a:p>
            <a:r>
              <a:rPr lang="en-US" dirty="0" smtClean="0"/>
              <a:t>Also by  </a:t>
            </a:r>
            <a:r>
              <a:rPr lang="en-US" dirty="0" err="1" smtClean="0"/>
              <a:t>Taussig</a:t>
            </a:r>
            <a:r>
              <a:rPr lang="en-US" dirty="0" smtClean="0"/>
              <a:t> and  Brown in 1936 in separate publication.</a:t>
            </a:r>
          </a:p>
          <a:p>
            <a:pPr>
              <a:buNone/>
            </a:pPr>
            <a:endParaRPr lang="en-US" i="1"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mtClean="0"/>
              <a:t>TR. ATRESIA WITH NRGA AND SMALL VSD.</a:t>
            </a:r>
          </a:p>
        </p:txBody>
      </p:sp>
      <p:sp>
        <p:nvSpPr>
          <p:cNvPr id="37891" name="Content Placeholder 2"/>
          <p:cNvSpPr>
            <a:spLocks noGrp="1"/>
          </p:cNvSpPr>
          <p:nvPr>
            <p:ph idx="1"/>
          </p:nvPr>
        </p:nvSpPr>
        <p:spPr/>
        <p:txBody>
          <a:bodyPr/>
          <a:lstStyle/>
          <a:p>
            <a:r>
              <a:rPr lang="en-US" dirty="0" smtClean="0"/>
              <a:t>The  VSD  in such patients  closes spontaneously or is excessively obstructive : majority of patients die by one year.</a:t>
            </a:r>
          </a:p>
          <a:p>
            <a:r>
              <a:rPr lang="en-US" dirty="0" smtClean="0"/>
              <a:t>Rarely, a favorable balance is achieved b/w the presence of VSD  and </a:t>
            </a:r>
            <a:r>
              <a:rPr lang="en-US" dirty="0" err="1" smtClean="0"/>
              <a:t>Pulm</a:t>
            </a:r>
            <a:r>
              <a:rPr lang="en-US" dirty="0" smtClean="0"/>
              <a:t> flow: survival from 2</a:t>
            </a:r>
            <a:r>
              <a:rPr lang="en-US" baseline="30000" dirty="0" smtClean="0"/>
              <a:t>nd</a:t>
            </a:r>
            <a:r>
              <a:rPr lang="en-US" dirty="0" smtClean="0"/>
              <a:t> to 5</a:t>
            </a:r>
            <a:r>
              <a:rPr lang="en-US" baseline="30000" dirty="0" smtClean="0"/>
              <a:t>th</a:t>
            </a:r>
            <a:r>
              <a:rPr lang="en-US" dirty="0" smtClean="0"/>
              <a:t> decades.</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smtClean="0"/>
              <a:t>TR. ATRESIA WITH NRGA AND  LARGE VSD.</a:t>
            </a:r>
          </a:p>
        </p:txBody>
      </p:sp>
      <p:sp>
        <p:nvSpPr>
          <p:cNvPr id="38915" name="Content Placeholder 2"/>
          <p:cNvSpPr>
            <a:spLocks noGrp="1"/>
          </p:cNvSpPr>
          <p:nvPr>
            <p:ph idx="1"/>
          </p:nvPr>
        </p:nvSpPr>
        <p:spPr>
          <a:xfrm>
            <a:off x="457200" y="1600200"/>
            <a:ext cx="8229600" cy="5029200"/>
          </a:xfrm>
        </p:spPr>
        <p:txBody>
          <a:bodyPr/>
          <a:lstStyle/>
          <a:p>
            <a:pPr eaLnBrk="1" hangingPunct="1">
              <a:buNone/>
            </a:pPr>
            <a:endParaRPr lang="en-US" dirty="0" smtClean="0"/>
          </a:p>
          <a:p>
            <a:pPr eaLnBrk="1" hangingPunct="1"/>
            <a:r>
              <a:rPr lang="en-US" dirty="0" smtClean="0"/>
              <a:t>Excessive pulmonary arterial flow results in vol. overload of LV and CCF.</a:t>
            </a:r>
          </a:p>
          <a:p>
            <a:pPr eaLnBrk="1" hangingPunct="1"/>
            <a:r>
              <a:rPr lang="en-US" dirty="0" smtClean="0"/>
              <a:t>Pts have lived  to ages 4 to  6 years.</a:t>
            </a:r>
          </a:p>
          <a:p>
            <a:pPr eaLnBrk="1" hangingPunct="1"/>
            <a:r>
              <a:rPr lang="en-US" dirty="0" smtClean="0"/>
              <a:t>In exceptional cases, long survivals : 32 and 45 yrs.</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TR. ATRESIA WITH TGA</a:t>
            </a:r>
          </a:p>
        </p:txBody>
      </p:sp>
      <p:sp>
        <p:nvSpPr>
          <p:cNvPr id="39939" name="Content Placeholder 2"/>
          <p:cNvSpPr>
            <a:spLocks noGrp="1"/>
          </p:cNvSpPr>
          <p:nvPr>
            <p:ph idx="1"/>
          </p:nvPr>
        </p:nvSpPr>
        <p:spPr/>
        <p:txBody>
          <a:bodyPr>
            <a:normAutofit/>
          </a:bodyPr>
          <a:lstStyle/>
          <a:p>
            <a:r>
              <a:rPr lang="en-US" dirty="0" smtClean="0"/>
              <a:t>Poor  longevity</a:t>
            </a:r>
          </a:p>
          <a:p>
            <a:r>
              <a:rPr lang="en-US" dirty="0" smtClean="0"/>
              <a:t>Exceptional survivals to mid-late teens have been recorder.</a:t>
            </a:r>
          </a:p>
          <a:p>
            <a:r>
              <a:rPr lang="en-US" dirty="0" smtClean="0"/>
              <a:t> Problems related  to increased longevity-</a:t>
            </a:r>
            <a:r>
              <a:rPr lang="en-US" dirty="0" err="1" smtClean="0"/>
              <a:t>I.E,brain</a:t>
            </a:r>
            <a:r>
              <a:rPr lang="en-US" dirty="0" smtClean="0"/>
              <a:t> abscess, paradoxical embolism</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ECG</a:t>
            </a:r>
          </a:p>
        </p:txBody>
      </p:sp>
      <p:sp>
        <p:nvSpPr>
          <p:cNvPr id="48131" name="Content Placeholder 2"/>
          <p:cNvSpPr>
            <a:spLocks noGrp="1"/>
          </p:cNvSpPr>
          <p:nvPr>
            <p:ph idx="1"/>
          </p:nvPr>
        </p:nvSpPr>
        <p:spPr/>
        <p:txBody>
          <a:bodyPr>
            <a:normAutofit/>
          </a:bodyPr>
          <a:lstStyle/>
          <a:p>
            <a:r>
              <a:rPr lang="en-US" dirty="0" smtClean="0"/>
              <a:t>Tall peaked right atrial P waves  are usually seen- </a:t>
            </a:r>
            <a:r>
              <a:rPr lang="en-US" dirty="0" err="1" smtClean="0"/>
              <a:t>himalayan</a:t>
            </a:r>
            <a:r>
              <a:rPr lang="en-US" dirty="0" smtClean="0"/>
              <a:t> p wave.</a:t>
            </a:r>
          </a:p>
          <a:p>
            <a:r>
              <a:rPr lang="en-US" dirty="0" smtClean="0"/>
              <a:t>QRS axis </a:t>
            </a:r>
          </a:p>
          <a:p>
            <a:pPr lvl="0">
              <a:buNone/>
            </a:pPr>
            <a:r>
              <a:rPr lang="en-US" dirty="0" smtClean="0">
                <a:solidFill>
                  <a:prstClr val="white"/>
                </a:solidFill>
              </a:rPr>
              <a:t>           Left  and  superior - type 1</a:t>
            </a:r>
          </a:p>
          <a:p>
            <a:pPr lvl="0">
              <a:buNone/>
            </a:pPr>
            <a:r>
              <a:rPr lang="en-US" dirty="0" smtClean="0">
                <a:solidFill>
                  <a:prstClr val="white"/>
                </a:solidFill>
              </a:rPr>
              <a:t>           LAD or normal - type 2</a:t>
            </a:r>
            <a:endParaRPr lang="en-US" dirty="0" smtClean="0"/>
          </a:p>
          <a:p>
            <a:r>
              <a:rPr lang="en-US" dirty="0" smtClean="0"/>
              <a:t>Absence of RV forces in </a:t>
            </a:r>
            <a:r>
              <a:rPr lang="en-US" dirty="0" err="1" smtClean="0"/>
              <a:t>precordial</a:t>
            </a:r>
            <a:r>
              <a:rPr lang="en-US" dirty="0" smtClean="0"/>
              <a:t> leads </a:t>
            </a:r>
          </a:p>
          <a:p>
            <a:endParaRPr lang="en-US"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dirty="0" smtClean="0"/>
              <a:t> CHEST X-RAY-TA WITH NRGA AND SMALL VSD</a:t>
            </a:r>
          </a:p>
        </p:txBody>
      </p:sp>
      <p:sp>
        <p:nvSpPr>
          <p:cNvPr id="50179" name="Content Placeholder 2"/>
          <p:cNvSpPr>
            <a:spLocks noGrp="1"/>
          </p:cNvSpPr>
          <p:nvPr>
            <p:ph idx="1"/>
          </p:nvPr>
        </p:nvSpPr>
        <p:spPr>
          <a:xfrm>
            <a:off x="457200" y="1524000"/>
            <a:ext cx="8229600" cy="4953000"/>
          </a:xfrm>
        </p:spPr>
        <p:txBody>
          <a:bodyPr>
            <a:normAutofit/>
          </a:bodyPr>
          <a:lstStyle/>
          <a:p>
            <a:r>
              <a:rPr lang="en-US" dirty="0" smtClean="0"/>
              <a:t>Pulmonary </a:t>
            </a:r>
            <a:r>
              <a:rPr lang="en-US" dirty="0" err="1" smtClean="0"/>
              <a:t>vascularity</a:t>
            </a:r>
            <a:r>
              <a:rPr lang="en-US" dirty="0" smtClean="0"/>
              <a:t> reduced.</a:t>
            </a:r>
          </a:p>
          <a:p>
            <a:r>
              <a:rPr lang="en-US" dirty="0" smtClean="0"/>
              <a:t>Pulmonary artery segment – inconspicuous.</a:t>
            </a:r>
          </a:p>
          <a:p>
            <a:r>
              <a:rPr lang="en-US" dirty="0" smtClean="0"/>
              <a:t>Heart size – normal.</a:t>
            </a:r>
          </a:p>
          <a:p>
            <a:r>
              <a:rPr lang="en-US" dirty="0" smtClean="0"/>
              <a:t>Aorta prominent</a:t>
            </a:r>
          </a:p>
          <a:p>
            <a:r>
              <a:rPr lang="en-US" dirty="0" smtClean="0"/>
              <a:t>Right cardiac border: distinctive and prominent , accentuated by absence of RV.</a:t>
            </a:r>
          </a:p>
          <a:p>
            <a:r>
              <a:rPr lang="en-US" dirty="0" smtClean="0"/>
              <a:t> LAO – Humped appearance of right cardiac border and a prominent left cardiac silhouette</a:t>
            </a:r>
          </a:p>
          <a:p>
            <a:endParaRPr lang="en-US" dirty="0" smtClean="0"/>
          </a:p>
          <a:p>
            <a:endParaRPr lang="en-US" dirty="0" smtClean="0"/>
          </a:p>
          <a:p>
            <a:endParaRPr lang="en-US" b="1"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endParaRPr lang="en-US" smtClean="0"/>
          </a:p>
        </p:txBody>
      </p:sp>
      <p:graphicFrame>
        <p:nvGraphicFramePr>
          <p:cNvPr id="3074" name="Object 2"/>
          <p:cNvGraphicFramePr>
            <a:graphicFrameLocks noChangeAspect="1"/>
          </p:cNvGraphicFramePr>
          <p:nvPr>
            <p:ph idx="1"/>
          </p:nvPr>
        </p:nvGraphicFramePr>
        <p:xfrm>
          <a:off x="1249363" y="1600200"/>
          <a:ext cx="6645275" cy="4525963"/>
        </p:xfrm>
        <a:graphic>
          <a:graphicData uri="http://schemas.openxmlformats.org/presentationml/2006/ole">
            <p:oleObj spid="_x0000_s1026" name="Bitmap Image" r:id="rId3" imgW="7190476" imgH="4896533" progId="PBrush">
              <p:embed/>
            </p:oleObj>
          </a:graphicData>
        </a:graphic>
      </p:graphicFrame>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b="1" smtClean="0"/>
              <a:t>TA with complete transposition and no obstruction</a:t>
            </a:r>
            <a:endParaRPr lang="en-US" smtClean="0"/>
          </a:p>
        </p:txBody>
      </p:sp>
      <p:sp>
        <p:nvSpPr>
          <p:cNvPr id="52227" name="Content Placeholder 2"/>
          <p:cNvSpPr>
            <a:spLocks noGrp="1"/>
          </p:cNvSpPr>
          <p:nvPr>
            <p:ph idx="1"/>
          </p:nvPr>
        </p:nvSpPr>
        <p:spPr>
          <a:xfrm>
            <a:off x="457200" y="1646238"/>
            <a:ext cx="8229600" cy="4525962"/>
          </a:xfrm>
        </p:spPr>
        <p:txBody>
          <a:bodyPr/>
          <a:lstStyle/>
          <a:p>
            <a:r>
              <a:rPr lang="en-US" dirty="0" smtClean="0"/>
              <a:t>Lungs – plethoric</a:t>
            </a:r>
          </a:p>
          <a:p>
            <a:r>
              <a:rPr lang="en-US" dirty="0" smtClean="0"/>
              <a:t>LV, LA, RA – enlarged</a:t>
            </a:r>
          </a:p>
          <a:p>
            <a:r>
              <a:rPr lang="en-US" dirty="0" smtClean="0"/>
              <a:t>Prominent apex formed by LV</a:t>
            </a:r>
          </a:p>
          <a:p>
            <a:r>
              <a:rPr lang="en-US" dirty="0" smtClean="0"/>
              <a:t>Right cardiac border seldom has distinctive hump-shaped contour – RV is relatively well developed</a:t>
            </a:r>
          </a:p>
          <a:p>
            <a:r>
              <a:rPr lang="en-US" dirty="0" smtClean="0"/>
              <a:t>narrow vascular pedicle</a:t>
            </a:r>
          </a:p>
          <a:p>
            <a:endParaRPr lang="en-US"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l="14466" t="23265" r="50688" b="22871"/>
          <a:stretch>
            <a:fillRect/>
          </a:stretch>
        </p:blipFill>
        <p:spPr bwMode="auto">
          <a:xfrm>
            <a:off x="2447788" y="1810963"/>
            <a:ext cx="4248424" cy="4104437"/>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ECHOCARDIOGRAM</a:t>
            </a:r>
          </a:p>
        </p:txBody>
      </p:sp>
      <p:sp>
        <p:nvSpPr>
          <p:cNvPr id="55299" name="Content Placeholder 2"/>
          <p:cNvSpPr>
            <a:spLocks noGrp="1"/>
          </p:cNvSpPr>
          <p:nvPr>
            <p:ph idx="1"/>
          </p:nvPr>
        </p:nvSpPr>
        <p:spPr/>
        <p:txBody>
          <a:bodyPr>
            <a:normAutofit fontScale="85000" lnSpcReduction="10000"/>
          </a:bodyPr>
          <a:lstStyle/>
          <a:p>
            <a:r>
              <a:rPr lang="en-US" dirty="0" smtClean="0"/>
              <a:t>Presence of an imperforate linear echo density in the location of normal TV</a:t>
            </a:r>
          </a:p>
          <a:p>
            <a:r>
              <a:rPr lang="en-US" dirty="0" smtClean="0"/>
              <a:t>Marked </a:t>
            </a:r>
            <a:r>
              <a:rPr lang="en-US" dirty="0" err="1" smtClean="0"/>
              <a:t>hypoplasia</a:t>
            </a:r>
            <a:r>
              <a:rPr lang="en-US" dirty="0" smtClean="0"/>
              <a:t> of RV and large LV</a:t>
            </a:r>
          </a:p>
          <a:p>
            <a:r>
              <a:rPr lang="en-US" dirty="0" smtClean="0"/>
              <a:t>Presence and size of the </a:t>
            </a:r>
            <a:r>
              <a:rPr lang="en-US" dirty="0" err="1" smtClean="0"/>
              <a:t>interaterial</a:t>
            </a:r>
            <a:r>
              <a:rPr lang="en-US" dirty="0" smtClean="0"/>
              <a:t> communication.</a:t>
            </a:r>
          </a:p>
          <a:p>
            <a:pPr lvl="0"/>
            <a:r>
              <a:rPr lang="en-US" dirty="0" smtClean="0"/>
              <a:t>Presence of  a VSD and presence and severity of PS.</a:t>
            </a:r>
          </a:p>
          <a:p>
            <a:pPr lvl="0"/>
            <a:r>
              <a:rPr lang="en-IN" dirty="0" smtClean="0"/>
              <a:t> Presence and size of the ductus arteriosus</a:t>
            </a:r>
          </a:p>
          <a:p>
            <a:pPr lvl="0"/>
            <a:r>
              <a:rPr lang="en-IN" dirty="0" smtClean="0"/>
              <a:t> Presence of aortic isthmus narrowing or coarctation</a:t>
            </a:r>
          </a:p>
          <a:p>
            <a:pPr lvl="0"/>
            <a:r>
              <a:rPr lang="en-IN" dirty="0" smtClean="0"/>
              <a:t> Degree of mitral regurgitation </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pic>
        <p:nvPicPr>
          <p:cNvPr id="57347" name="Picture 2"/>
          <p:cNvPicPr>
            <a:picLocks noGrp="1" noChangeAspect="1" noChangeArrowheads="1"/>
          </p:cNvPicPr>
          <p:nvPr>
            <p:ph idx="1"/>
          </p:nvPr>
        </p:nvPicPr>
        <p:blipFill>
          <a:blip r:embed="rId2"/>
          <a:srcRect/>
          <a:stretch>
            <a:fillRect/>
          </a:stretch>
        </p:blipFill>
        <p:spPr>
          <a:xfrm>
            <a:off x="2405063" y="2071688"/>
            <a:ext cx="4333875" cy="3581400"/>
          </a:xfrm>
          <a:noFill/>
        </p:spPr>
      </p:pic>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1" cy="1143000"/>
          </a:xfrm>
        </p:spPr>
        <p:txBody>
          <a:bodyPr>
            <a:normAutofit fontScale="90000"/>
          </a:bodyPr>
          <a:lstStyle/>
          <a:p>
            <a:r>
              <a:rPr lang="en-US" sz="2700" dirty="0" smtClean="0"/>
              <a:t/>
            </a:r>
            <a:br>
              <a:rPr lang="en-US" sz="2700" dirty="0" smtClean="0"/>
            </a:br>
            <a:r>
              <a:rPr lang="en-US" sz="2700" dirty="0" smtClean="0"/>
              <a:t>IMPERFORATE TRICUSPID VALVE 5% VS COMPLETE ABSENCE OF THE RIGHT ATRIOVENTRICULAR CONNECTION 95%</a:t>
            </a:r>
            <a:r>
              <a:rPr lang="en-US" dirty="0" smtClean="0"/>
              <a:t/>
            </a:r>
            <a:br>
              <a:rPr lang="en-US" dirty="0" smtClean="0"/>
            </a:br>
            <a:endParaRPr lang="en-US" dirty="0"/>
          </a:p>
        </p:txBody>
      </p:sp>
      <p:sp>
        <p:nvSpPr>
          <p:cNvPr id="5" name="Text Placeholder 4"/>
          <p:cNvSpPr>
            <a:spLocks noGrp="1"/>
          </p:cNvSpPr>
          <p:nvPr>
            <p:ph type="body" idx="1"/>
          </p:nvPr>
        </p:nvSpPr>
        <p:spPr>
          <a:xfrm>
            <a:off x="457202" y="1752600"/>
            <a:ext cx="4040188" cy="685800"/>
          </a:xfrm>
        </p:spPr>
        <p:txBody>
          <a:bodyPr>
            <a:normAutofit fontScale="92500" lnSpcReduction="20000"/>
          </a:bodyPr>
          <a:lstStyle/>
          <a:p>
            <a:r>
              <a:rPr lang="en-US" dirty="0" smtClean="0"/>
              <a:t>IMPERFORATE TRICUSPID VALVE</a:t>
            </a:r>
            <a:endParaRPr lang="en-US" dirty="0"/>
          </a:p>
        </p:txBody>
      </p:sp>
      <p:sp>
        <p:nvSpPr>
          <p:cNvPr id="6" name="Content Placeholder 5"/>
          <p:cNvSpPr>
            <a:spLocks noGrp="1"/>
          </p:cNvSpPr>
          <p:nvPr>
            <p:ph sz="half" idx="2"/>
          </p:nvPr>
        </p:nvSpPr>
        <p:spPr>
          <a:xfrm>
            <a:off x="457202" y="2438400"/>
            <a:ext cx="4040188" cy="4419599"/>
          </a:xfrm>
        </p:spPr>
        <p:txBody>
          <a:bodyPr/>
          <a:lstStyle/>
          <a:p>
            <a:pPr>
              <a:buNone/>
            </a:pPr>
            <a:r>
              <a:rPr lang="en-US" dirty="0" smtClean="0"/>
              <a:t>    Myocardium of the atrium is continuous with the  ventricular wall. </a:t>
            </a:r>
          </a:p>
          <a:p>
            <a:pPr>
              <a:buNone/>
            </a:pPr>
            <a:endParaRPr lang="en-US" dirty="0" smtClean="0"/>
          </a:p>
          <a:p>
            <a:endParaRPr lang="en-US" dirty="0"/>
          </a:p>
        </p:txBody>
      </p:sp>
      <p:sp>
        <p:nvSpPr>
          <p:cNvPr id="7" name="Text Placeholder 6"/>
          <p:cNvSpPr>
            <a:spLocks noGrp="1"/>
          </p:cNvSpPr>
          <p:nvPr>
            <p:ph type="body" sz="quarter" idx="3"/>
          </p:nvPr>
        </p:nvSpPr>
        <p:spPr>
          <a:xfrm>
            <a:off x="4645028" y="1752600"/>
            <a:ext cx="4041775" cy="914399"/>
          </a:xfrm>
        </p:spPr>
        <p:txBody>
          <a:bodyPr>
            <a:normAutofit fontScale="55000" lnSpcReduction="20000"/>
          </a:bodyPr>
          <a:lstStyle/>
          <a:p>
            <a:r>
              <a:rPr lang="en-US" sz="3300" dirty="0" smtClean="0"/>
              <a:t>COMPLETE ABSENCE OF THE RIGHT ATRIOVENTRICULAR CONNECTION</a:t>
            </a:r>
            <a:r>
              <a:rPr lang="en-US" dirty="0" smtClean="0"/>
              <a:t/>
            </a:r>
            <a:br>
              <a:rPr lang="en-US" dirty="0" smtClean="0"/>
            </a:br>
            <a:endParaRPr lang="en-US" dirty="0"/>
          </a:p>
        </p:txBody>
      </p:sp>
      <p:sp>
        <p:nvSpPr>
          <p:cNvPr id="8" name="Content Placeholder 7"/>
          <p:cNvSpPr>
            <a:spLocks noGrp="1"/>
          </p:cNvSpPr>
          <p:nvPr>
            <p:ph sz="quarter" idx="4"/>
          </p:nvPr>
        </p:nvSpPr>
        <p:spPr>
          <a:xfrm>
            <a:off x="4648200" y="2438400"/>
            <a:ext cx="4041775" cy="4648199"/>
          </a:xfrm>
        </p:spPr>
        <p:txBody>
          <a:bodyPr>
            <a:normAutofit/>
          </a:bodyPr>
          <a:lstStyle/>
          <a:p>
            <a:pPr>
              <a:buNone/>
            </a:pPr>
            <a:r>
              <a:rPr lang="en-US" dirty="0" smtClean="0"/>
              <a:t>    Walls of right atrium and of  ventricle have no direct continuity.</a:t>
            </a:r>
          </a:p>
        </p:txBody>
      </p:sp>
      <p:pic>
        <p:nvPicPr>
          <p:cNvPr id="9" name="Picture 2"/>
          <p:cNvPicPr>
            <a:picLocks noChangeAspect="1" noChangeArrowheads="1"/>
          </p:cNvPicPr>
          <p:nvPr/>
        </p:nvPicPr>
        <p:blipFill>
          <a:blip r:embed="rId3"/>
          <a:srcRect l="11190" t="8418" r="50000" b="16540"/>
          <a:stretch>
            <a:fillRect/>
          </a:stretch>
        </p:blipFill>
        <p:spPr bwMode="auto">
          <a:xfrm>
            <a:off x="533400" y="3657600"/>
            <a:ext cx="3124200" cy="3200400"/>
          </a:xfrm>
          <a:prstGeom prst="rect">
            <a:avLst/>
          </a:prstGeom>
          <a:ln>
            <a:noFill/>
          </a:ln>
          <a:effectLst>
            <a:softEdge rad="112500"/>
          </a:effectLst>
        </p:spPr>
      </p:pic>
      <p:pic>
        <p:nvPicPr>
          <p:cNvPr id="10" name="Picture 2"/>
          <p:cNvPicPr>
            <a:picLocks noChangeAspect="1" noChangeArrowheads="1"/>
          </p:cNvPicPr>
          <p:nvPr/>
        </p:nvPicPr>
        <p:blipFill>
          <a:blip r:embed="rId4"/>
          <a:srcRect l="54733" t="8418" r="4564" b="17973"/>
          <a:stretch>
            <a:fillRect/>
          </a:stretch>
        </p:blipFill>
        <p:spPr bwMode="auto">
          <a:xfrm>
            <a:off x="5181600" y="3581400"/>
            <a:ext cx="3276600" cy="3276600"/>
          </a:xfrm>
          <a:prstGeom prst="rect">
            <a:avLst/>
          </a:prstGeom>
          <a:ln>
            <a:noFill/>
          </a:ln>
          <a:effectLst>
            <a:softEdge rad="112500"/>
          </a:effectLst>
        </p:spPr>
      </p:pic>
      <p:sp>
        <p:nvSpPr>
          <p:cNvPr id="11" name="Date Placeholder 10"/>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CATHETERIZATION</a:t>
            </a:r>
            <a:endParaRPr lang="en-US" dirty="0"/>
          </a:p>
        </p:txBody>
      </p:sp>
      <p:sp>
        <p:nvSpPr>
          <p:cNvPr id="3" name="Content Placeholder 2"/>
          <p:cNvSpPr>
            <a:spLocks noGrp="1"/>
          </p:cNvSpPr>
          <p:nvPr>
            <p:ph idx="1"/>
          </p:nvPr>
        </p:nvSpPr>
        <p:spPr/>
        <p:txBody>
          <a:bodyPr/>
          <a:lstStyle/>
          <a:p>
            <a:pPr lvl="0"/>
            <a:r>
              <a:rPr lang="en-US" dirty="0" smtClean="0">
                <a:solidFill>
                  <a:prstClr val="white"/>
                </a:solidFill>
              </a:rPr>
              <a:t>Limited role at present</a:t>
            </a:r>
          </a:p>
          <a:p>
            <a:pPr lvl="0">
              <a:buNone/>
            </a:pPr>
            <a:r>
              <a:rPr lang="en-US" dirty="0" smtClean="0"/>
              <a:t>    In Newborn to find</a:t>
            </a:r>
            <a:endParaRPr lang="en-IN" dirty="0" smtClean="0"/>
          </a:p>
          <a:p>
            <a:pPr lvl="0"/>
            <a:r>
              <a:rPr lang="en-IN" dirty="0" smtClean="0"/>
              <a:t>Define sources of pulmonary blood flow  </a:t>
            </a:r>
          </a:p>
          <a:p>
            <a:pPr lvl="0"/>
            <a:r>
              <a:rPr lang="en-IN" dirty="0" smtClean="0"/>
              <a:t>Associated anomalies not clearly defined by echo </a:t>
            </a:r>
          </a:p>
          <a:p>
            <a:r>
              <a:rPr lang="en-IN" dirty="0" smtClean="0"/>
              <a:t>TA with TGA - Obstruction at  VSD or </a:t>
            </a:r>
            <a:r>
              <a:rPr lang="en-IN" dirty="0" err="1" smtClean="0"/>
              <a:t>infundibulum</a:t>
            </a:r>
            <a:endParaRPr lang="en-US" dirty="0" smtClean="0">
              <a:solidFill>
                <a:prstClr val="white"/>
              </a:solidFill>
            </a:endParaRPr>
          </a:p>
          <a:p>
            <a:pPr lvl="0"/>
            <a:r>
              <a:rPr lang="en-US" dirty="0" smtClean="0">
                <a:solidFill>
                  <a:prstClr val="white"/>
                </a:solidFill>
              </a:rPr>
              <a:t>Therapeutic role for balloon  atrial </a:t>
            </a:r>
            <a:r>
              <a:rPr lang="en-US" dirty="0" err="1" smtClean="0">
                <a:solidFill>
                  <a:prstClr val="white"/>
                </a:solidFill>
              </a:rPr>
              <a:t>septostomy</a:t>
            </a:r>
            <a:endParaRPr lang="en-US" dirty="0" smtClean="0">
              <a:solidFill>
                <a:prstClr val="white"/>
              </a:solidFill>
            </a:endParaRPr>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CATHETERIZATION</a:t>
            </a:r>
            <a:endParaRPr lang="en-US" dirty="0"/>
          </a:p>
        </p:txBody>
      </p:sp>
      <p:sp>
        <p:nvSpPr>
          <p:cNvPr id="3" name="Content Placeholder 2"/>
          <p:cNvSpPr>
            <a:spLocks noGrp="1"/>
          </p:cNvSpPr>
          <p:nvPr>
            <p:ph idx="1"/>
          </p:nvPr>
        </p:nvSpPr>
        <p:spPr/>
        <p:txBody>
          <a:bodyPr>
            <a:normAutofit/>
          </a:bodyPr>
          <a:lstStyle/>
          <a:p>
            <a:pPr>
              <a:buFont typeface="Courier New" pitchFamily="49" charset="0"/>
              <a:buChar char="o"/>
            </a:pPr>
            <a:r>
              <a:rPr lang="en-US" i="1" dirty="0" smtClean="0"/>
              <a:t>Infant with intact ventricular septum</a:t>
            </a:r>
          </a:p>
          <a:p>
            <a:r>
              <a:rPr lang="en-US" sz="3600" dirty="0" smtClean="0"/>
              <a:t>RAP  &gt;    LAP with prominent a wave</a:t>
            </a:r>
          </a:p>
          <a:p>
            <a:r>
              <a:rPr lang="en-US" sz="3600" dirty="0" smtClean="0"/>
              <a:t>Left atrial pressure mostly normal</a:t>
            </a:r>
          </a:p>
          <a:p>
            <a:r>
              <a:rPr lang="en-US" sz="3600" dirty="0" smtClean="0"/>
              <a:t>Left ventricular and aortic systolic pressures are usually normal.</a:t>
            </a:r>
            <a:endParaRPr lang="en-US" sz="3600"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1" cy="1143000"/>
          </a:xfrm>
        </p:spPr>
        <p:txBody>
          <a:bodyPr>
            <a:noAutofit/>
          </a:bodyPr>
          <a:lstStyle/>
          <a:p>
            <a:r>
              <a:rPr lang="en-US" sz="3600" dirty="0" smtClean="0"/>
              <a:t>VENTRICULAR SEPTAL DEFECT AND NORMAL</a:t>
            </a:r>
            <a:br>
              <a:rPr lang="en-US" sz="3600" dirty="0" smtClean="0"/>
            </a:br>
            <a:r>
              <a:rPr lang="en-US" sz="3600" dirty="0" smtClean="0"/>
              <a:t>AORTOPULMONARY POSITION</a:t>
            </a:r>
            <a:endParaRPr lang="en-US" sz="3600" dirty="0"/>
          </a:p>
        </p:txBody>
      </p:sp>
      <p:sp>
        <p:nvSpPr>
          <p:cNvPr id="3" name="Content Placeholder 2"/>
          <p:cNvSpPr>
            <a:spLocks noGrp="1"/>
          </p:cNvSpPr>
          <p:nvPr>
            <p:ph idx="1"/>
          </p:nvPr>
        </p:nvSpPr>
        <p:spPr/>
        <p:txBody>
          <a:bodyPr>
            <a:noAutofit/>
          </a:bodyPr>
          <a:lstStyle/>
          <a:p>
            <a:r>
              <a:rPr lang="en-US" sz="3600" dirty="0" smtClean="0"/>
              <a:t>RAP, LAP are increased</a:t>
            </a:r>
          </a:p>
          <a:p>
            <a:r>
              <a:rPr lang="en-US" sz="3600" dirty="0" smtClean="0"/>
              <a:t>Left atrial v wave :  prominent if there is large pulmonary venous return. </a:t>
            </a:r>
          </a:p>
          <a:p>
            <a:r>
              <a:rPr lang="en-US" sz="3600" dirty="0" smtClean="0"/>
              <a:t>LVEDP  is increased  if there is cardiac failure.</a:t>
            </a:r>
          </a:p>
          <a:p>
            <a:r>
              <a:rPr lang="en-US" sz="3600" dirty="0" smtClean="0"/>
              <a:t> Pressures in the RV, PA:  related to the degree of obstruction at the VSD and RV </a:t>
            </a:r>
            <a:r>
              <a:rPr lang="en-US" sz="3600" dirty="0" err="1" smtClean="0"/>
              <a:t>infundibulum</a:t>
            </a:r>
            <a:r>
              <a:rPr lang="en-US" sz="3600" dirty="0" smtClean="0"/>
              <a:t>.  </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mn-lt"/>
              </a:rPr>
              <a:t>TRICUSPID ATRESIA, VENTRICULAR SEPTAL DEFECT AND</a:t>
            </a:r>
            <a:br>
              <a:rPr lang="en-US" sz="2800" dirty="0" smtClean="0">
                <a:latin typeface="+mn-lt"/>
              </a:rPr>
            </a:br>
            <a:r>
              <a:rPr lang="en-US" sz="2800" dirty="0" smtClean="0">
                <a:latin typeface="+mn-lt"/>
              </a:rPr>
              <a:t>AORTOPULMONARY TRANSPOSITION</a:t>
            </a:r>
            <a:endParaRPr lang="en-US" sz="2800"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The atrial pressure relationships : similar to those in patients with normal </a:t>
            </a:r>
            <a:r>
              <a:rPr lang="en-US" dirty="0" err="1" smtClean="0"/>
              <a:t>aortopulmonary</a:t>
            </a:r>
            <a:r>
              <a:rPr lang="en-US" dirty="0" smtClean="0"/>
              <a:t> position.</a:t>
            </a:r>
          </a:p>
          <a:p>
            <a:endParaRPr lang="en-US" dirty="0" smtClean="0"/>
          </a:p>
          <a:p>
            <a:r>
              <a:rPr lang="en-US" dirty="0" smtClean="0"/>
              <a:t>Systolic pressures in LV = pulmonary artery  </a:t>
            </a:r>
          </a:p>
          <a:p>
            <a:endParaRPr lang="en-US" dirty="0" smtClean="0"/>
          </a:p>
          <a:p>
            <a:r>
              <a:rPr lang="en-US" dirty="0" smtClean="0"/>
              <a:t>Systolic pressure in RV =  ascending aorta</a:t>
            </a:r>
          </a:p>
          <a:p>
            <a:endParaRPr lang="en-US" dirty="0" smtClean="0"/>
          </a:p>
          <a:p>
            <a:r>
              <a:rPr lang="en-US" dirty="0" smtClean="0"/>
              <a:t>In restrictive  VSD, Systolic pressure in the RV and aorta &lt;10–15 mmHg of LV </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dirty="0" smtClean="0"/>
              <a:t>TREATMENT</a:t>
            </a:r>
            <a:endParaRPr lang="en-US" sz="5400"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smtClean="0"/>
              <a:t>INITIAL MEDICAL MANAGEMENT</a:t>
            </a:r>
          </a:p>
        </p:txBody>
      </p:sp>
      <p:sp>
        <p:nvSpPr>
          <p:cNvPr id="60419" name="Content Placeholder 6"/>
          <p:cNvSpPr>
            <a:spLocks noGrp="1"/>
          </p:cNvSpPr>
          <p:nvPr>
            <p:ph idx="1"/>
          </p:nvPr>
        </p:nvSpPr>
        <p:spPr/>
        <p:txBody>
          <a:bodyPr/>
          <a:lstStyle/>
          <a:p>
            <a:r>
              <a:rPr lang="en-US" dirty="0" smtClean="0"/>
              <a:t>PGE1 should be started in neonates with severe cyanosis to maintain patency of the ductus before  cardiac catheterization or planned surgery</a:t>
            </a:r>
          </a:p>
          <a:p>
            <a:r>
              <a:rPr lang="en-US" dirty="0" smtClean="0"/>
              <a:t>Balloon  atrial </a:t>
            </a:r>
            <a:r>
              <a:rPr lang="en-US" dirty="0" err="1" smtClean="0"/>
              <a:t>septostomy</a:t>
            </a:r>
            <a:r>
              <a:rPr lang="en-US" dirty="0" smtClean="0"/>
              <a:t> may be carried out  as part of the initial catheterization to improve the RA-LA shunt.</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FONTAN</a:t>
            </a:r>
            <a:br>
              <a:rPr lang="en-US" dirty="0" smtClean="0"/>
            </a:br>
            <a:r>
              <a:rPr lang="en-US" dirty="0" smtClean="0"/>
              <a:t>AIM  </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Wingdings" pitchFamily="2" charset="2"/>
              <a:buChar char="v"/>
            </a:pPr>
            <a:r>
              <a:rPr lang="en-US" dirty="0" smtClean="0"/>
              <a:t>Increase pulmonary blood flow if it is markedly reduced</a:t>
            </a:r>
          </a:p>
          <a:p>
            <a:pPr marL="514350" indent="-514350">
              <a:buFont typeface="Wingdings" pitchFamily="2" charset="2"/>
              <a:buChar char="v"/>
            </a:pPr>
            <a:r>
              <a:rPr lang="en-US" dirty="0" smtClean="0"/>
              <a:t>Decrease pulmonary blood flow if it is markedly increased </a:t>
            </a:r>
          </a:p>
          <a:p>
            <a:pPr marL="514350" indent="-514350">
              <a:buFont typeface="Wingdings" pitchFamily="2" charset="2"/>
              <a:buChar char="v"/>
            </a:pPr>
            <a:r>
              <a:rPr lang="en-US" dirty="0" smtClean="0"/>
              <a:t>Relieve aortic arch obstruction</a:t>
            </a:r>
          </a:p>
          <a:p>
            <a:pPr marL="514350" indent="-514350">
              <a:buFont typeface="Wingdings" pitchFamily="2" charset="2"/>
              <a:buChar char="v"/>
            </a:pPr>
            <a:r>
              <a:rPr lang="en-US" dirty="0" smtClean="0"/>
              <a:t>Provide an adequate atrial septal communication</a:t>
            </a:r>
          </a:p>
          <a:p>
            <a:pPr marL="514350" indent="-514350">
              <a:buFont typeface="Wingdings" pitchFamily="2" charset="2"/>
              <a:buChar char="v"/>
            </a:pPr>
            <a:r>
              <a:rPr lang="en-US" dirty="0" smtClean="0"/>
              <a:t>Reduce volume load on the left ventricle</a:t>
            </a:r>
          </a:p>
          <a:p>
            <a:pPr marL="514350" indent="-514350">
              <a:buFont typeface="Wingdings" pitchFamily="2" charset="2"/>
              <a:buChar char="v"/>
            </a:pPr>
            <a:r>
              <a:rPr lang="en-US" dirty="0" smtClean="0"/>
              <a:t>Maintain  systemic blood flow</a:t>
            </a:r>
          </a:p>
          <a:p>
            <a:r>
              <a:rPr lang="en-US" dirty="0" smtClean="0"/>
              <a:t>Ideal candidates are those with normal LV function and low pulmonary resistance</a:t>
            </a:r>
          </a:p>
          <a:p>
            <a:r>
              <a:rPr lang="en-US" dirty="0" smtClean="0"/>
              <a:t>It is divided into 3 stages:</a:t>
            </a:r>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a:t>
            </a:r>
            <a:endParaRPr lang="en-US" dirty="0"/>
          </a:p>
        </p:txBody>
      </p:sp>
      <p:sp>
        <p:nvSpPr>
          <p:cNvPr id="3" name="Content Placeholder 2"/>
          <p:cNvSpPr>
            <a:spLocks noGrp="1"/>
          </p:cNvSpPr>
          <p:nvPr>
            <p:ph idx="1"/>
          </p:nvPr>
        </p:nvSpPr>
        <p:spPr/>
        <p:txBody>
          <a:bodyPr>
            <a:noAutofit/>
          </a:bodyPr>
          <a:lstStyle/>
          <a:p>
            <a:r>
              <a:rPr lang="en-US" sz="2000" dirty="0" smtClean="0"/>
              <a:t>Initial management include  a surgical procedure  to establish pulmonary blood flow. Early procedures involved a connection between the systemic and pulmonary arterial circulation</a:t>
            </a:r>
          </a:p>
          <a:p>
            <a:pPr>
              <a:buNone/>
            </a:pPr>
            <a:r>
              <a:rPr lang="en-US" sz="2000" dirty="0" smtClean="0"/>
              <a:t>1.BT SHUNT ( Sub </a:t>
            </a:r>
            <a:r>
              <a:rPr lang="en-US" sz="2000" dirty="0" err="1" smtClean="0"/>
              <a:t>clavian</a:t>
            </a:r>
            <a:r>
              <a:rPr lang="en-US" sz="2000" dirty="0" smtClean="0"/>
              <a:t> Artery to pulmonary artery)</a:t>
            </a:r>
          </a:p>
          <a:p>
            <a:pPr>
              <a:buNone/>
            </a:pPr>
            <a:r>
              <a:rPr lang="en-US" sz="2000" dirty="0" smtClean="0"/>
              <a:t>                         Done in TA with decreased PBF. </a:t>
            </a:r>
            <a:r>
              <a:rPr lang="en-US" sz="2000" dirty="0" err="1" smtClean="0"/>
              <a:t>Eg</a:t>
            </a:r>
            <a:r>
              <a:rPr lang="en-US" sz="2000" dirty="0" smtClean="0"/>
              <a:t>. TA with intact VS </a:t>
            </a:r>
          </a:p>
          <a:p>
            <a:pPr>
              <a:buNone/>
            </a:pPr>
            <a:endParaRPr lang="en-US" sz="2000" dirty="0" smtClean="0"/>
          </a:p>
          <a:p>
            <a:pPr>
              <a:buNone/>
            </a:pPr>
            <a:r>
              <a:rPr lang="en-US" sz="2000" dirty="0" smtClean="0"/>
              <a:t>2.DAMUS- KAYE- STANSEL bypass of the RV by connecting PA TO ASS.AORTA sup </a:t>
            </a:r>
            <a:r>
              <a:rPr lang="en-US" sz="2000" dirty="0" err="1" smtClean="0"/>
              <a:t>cavopulmonary</a:t>
            </a:r>
            <a:r>
              <a:rPr lang="en-US" sz="2000" dirty="0" smtClean="0"/>
              <a:t> </a:t>
            </a:r>
            <a:r>
              <a:rPr lang="en-US" sz="2000" dirty="0" err="1" smtClean="0"/>
              <a:t>anastomosis</a:t>
            </a:r>
            <a:r>
              <a:rPr lang="en-US" sz="2000" dirty="0" smtClean="0"/>
              <a:t> to provide pulmonary blood </a:t>
            </a:r>
          </a:p>
          <a:p>
            <a:pPr>
              <a:buNone/>
            </a:pPr>
            <a:r>
              <a:rPr lang="en-US" sz="2000" dirty="0" smtClean="0"/>
              <a:t>                                Done in TA+ TGA+ Restrictive VSD. </a:t>
            </a:r>
          </a:p>
          <a:p>
            <a:pPr>
              <a:buNone/>
            </a:pPr>
            <a:r>
              <a:rPr lang="en-US" sz="2000" dirty="0" smtClean="0"/>
              <a:t>                                                               </a:t>
            </a:r>
          </a:p>
          <a:p>
            <a:pPr>
              <a:buNone/>
            </a:pPr>
            <a:r>
              <a:rPr lang="en-US" sz="2000" dirty="0" smtClean="0"/>
              <a:t>  Both these procedures lead to volume overload of LV so stage 2 be performed as early as possible.</a:t>
            </a:r>
          </a:p>
          <a:p>
            <a:pPr>
              <a:buNone/>
            </a:pPr>
            <a:endParaRPr lang="en-US" sz="2000" dirty="0" smtClean="0"/>
          </a:p>
          <a:p>
            <a:pPr>
              <a:buNone/>
            </a:pPr>
            <a:r>
              <a:rPr lang="en-US" sz="2000" dirty="0" smtClean="0"/>
              <a:t>3.PULMNARY ARTERY BANDING: </a:t>
            </a:r>
          </a:p>
          <a:p>
            <a:pPr>
              <a:buNone/>
            </a:pPr>
            <a:r>
              <a:rPr lang="en-US" sz="2000" dirty="0" smtClean="0"/>
              <a:t>                            Done in increased PBF</a:t>
            </a:r>
            <a:endParaRPr lang="en-US" sz="2000"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(2.5-3mth)</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Bidirectional Glenn shunt:</a:t>
            </a:r>
          </a:p>
          <a:p>
            <a:pPr marL="514350" indent="-514350">
              <a:buNone/>
            </a:pPr>
            <a:r>
              <a:rPr lang="en-US" dirty="0" smtClean="0"/>
              <a:t>      end to side SVC to RPA</a:t>
            </a:r>
          </a:p>
          <a:p>
            <a:pPr marL="514350" indent="-514350">
              <a:buNone/>
            </a:pPr>
            <a:r>
              <a:rPr lang="en-US" dirty="0" smtClean="0"/>
              <a:t>       PVR is low so SVC blood flow to pulmonary artery passively</a:t>
            </a:r>
          </a:p>
          <a:p>
            <a:pPr marL="514350" indent="-514350">
              <a:buNone/>
            </a:pPr>
            <a:r>
              <a:rPr lang="en-US" dirty="0" smtClean="0"/>
              <a:t>        Previous systemic to pulmonary artery shunt removed</a:t>
            </a:r>
          </a:p>
          <a:p>
            <a:pPr marL="514350" indent="-514350">
              <a:buNone/>
            </a:pPr>
            <a:r>
              <a:rPr lang="en-US" dirty="0" smtClean="0"/>
              <a:t>2. Hemi Fontan:</a:t>
            </a:r>
          </a:p>
          <a:p>
            <a:pPr marL="514350" indent="-514350">
              <a:buNone/>
            </a:pPr>
            <a:r>
              <a:rPr lang="en-US" dirty="0" smtClean="0"/>
              <a:t>      Superior part of RA with SVC attached to lower margin of central portion of pulmonary artery </a:t>
            </a:r>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3</a:t>
            </a:r>
            <a:br>
              <a:rPr lang="en-US" dirty="0" smtClean="0"/>
            </a:br>
            <a:r>
              <a:rPr lang="en-US" dirty="0" smtClean="0"/>
              <a:t> (DEFINITE PROCEDURE)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Font an operation: </a:t>
            </a:r>
          </a:p>
          <a:p>
            <a:pPr>
              <a:buNone/>
            </a:pPr>
            <a:r>
              <a:rPr lang="en-US" dirty="0" smtClean="0"/>
              <a:t>Done at the age of two years.</a:t>
            </a:r>
          </a:p>
          <a:p>
            <a:pPr>
              <a:buNone/>
            </a:pPr>
            <a:r>
              <a:rPr lang="en-US" dirty="0" smtClean="0"/>
              <a:t>Basic concept is to direct the whole systemic venous blood to pulmonary artery without intervening chamber.</a:t>
            </a:r>
          </a:p>
          <a:p>
            <a:pPr>
              <a:buNone/>
            </a:pPr>
            <a:endParaRPr lang="en-US" dirty="0" smtClean="0"/>
          </a:p>
          <a:p>
            <a:pPr>
              <a:buNone/>
            </a:pPr>
            <a:r>
              <a:rPr lang="en-US" dirty="0" smtClean="0"/>
              <a:t>FOLLOWING ARE THE RISK FACTORS FOR FONTANNA:</a:t>
            </a:r>
          </a:p>
          <a:p>
            <a:pPr marL="514350" indent="-514350">
              <a:buAutoNum type="arabicPeriod"/>
            </a:pPr>
            <a:r>
              <a:rPr lang="en-US" dirty="0" smtClean="0"/>
              <a:t>High mean pulmonary artery pressure (&gt;18mm of Hg)</a:t>
            </a:r>
          </a:p>
          <a:p>
            <a:pPr marL="514350" indent="-514350">
              <a:buAutoNum type="arabicPeriod"/>
            </a:pPr>
            <a:r>
              <a:rPr lang="en-US" dirty="0" smtClean="0"/>
              <a:t>Distorted PA</a:t>
            </a:r>
          </a:p>
          <a:p>
            <a:pPr marL="514350" indent="-514350">
              <a:buAutoNum type="arabicPeriod"/>
            </a:pPr>
            <a:r>
              <a:rPr lang="en-US" dirty="0" smtClean="0"/>
              <a:t>Poor systolic and Diastolic LV function. (LVEDP &gt;12 or EF &lt;60 %)</a:t>
            </a:r>
          </a:p>
          <a:p>
            <a:pPr marL="514350" indent="-514350">
              <a:buAutoNum type="arabicPeriod"/>
            </a:pPr>
            <a:r>
              <a:rPr lang="en-US" dirty="0" smtClean="0"/>
              <a:t>AV Valve regurgitation</a:t>
            </a:r>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Tricuspid valve leaflets have several origins. </a:t>
            </a:r>
          </a:p>
          <a:p>
            <a:r>
              <a:rPr lang="en-US" dirty="0" smtClean="0"/>
              <a:t>Septal leaflet: </a:t>
            </a:r>
            <a:r>
              <a:rPr lang="en-US" dirty="0" err="1" smtClean="0"/>
              <a:t>endocardial</a:t>
            </a:r>
            <a:r>
              <a:rPr lang="en-US" dirty="0" smtClean="0"/>
              <a:t> cushion </a:t>
            </a:r>
          </a:p>
          <a:p>
            <a:r>
              <a:rPr lang="en-US" dirty="0" smtClean="0"/>
              <a:t> Anterior and posterior: by undermining  skirt of ventricular muscle tissue. </a:t>
            </a:r>
          </a:p>
          <a:p>
            <a:r>
              <a:rPr lang="en-US" dirty="0" smtClean="0"/>
              <a:t>Process of undermining extends until  </a:t>
            </a:r>
            <a:r>
              <a:rPr lang="en-US" dirty="0" err="1" smtClean="0"/>
              <a:t>atrioventricular</a:t>
            </a:r>
            <a:r>
              <a:rPr lang="en-US" dirty="0" smtClean="0"/>
              <a:t>  valve junction  reached. </a:t>
            </a:r>
            <a:r>
              <a:rPr lang="en-US" dirty="0" err="1" smtClean="0"/>
              <a:t>Resorption</a:t>
            </a:r>
            <a:r>
              <a:rPr lang="en-US" dirty="0" smtClean="0"/>
              <a:t> of  muscle tissue produces normal-appearing valve leaflets and </a:t>
            </a:r>
            <a:r>
              <a:rPr lang="en-US" dirty="0" err="1" smtClean="0"/>
              <a:t>chordae</a:t>
            </a:r>
            <a:r>
              <a:rPr lang="en-US" dirty="0" smtClean="0"/>
              <a:t> </a:t>
            </a:r>
            <a:r>
              <a:rPr lang="en-US" dirty="0" err="1" smtClean="0"/>
              <a:t>tendineae</a:t>
            </a:r>
            <a:r>
              <a:rPr lang="en-US" dirty="0" smtClean="0"/>
              <a:t>. </a:t>
            </a:r>
          </a:p>
          <a:p>
            <a:r>
              <a:rPr lang="en-US" dirty="0" smtClean="0"/>
              <a:t>Fusion of developing valve leaflet components results in stenosis (partial fusion) or </a:t>
            </a:r>
            <a:r>
              <a:rPr lang="en-US" dirty="0" err="1" smtClean="0"/>
              <a:t>atresia</a:t>
            </a:r>
            <a:r>
              <a:rPr lang="en-US" dirty="0" smtClean="0"/>
              <a:t> (complete fusion) of the valve.</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Originally described Fontan operation consisted of the following:</a:t>
            </a:r>
          </a:p>
          <a:p>
            <a:pPr>
              <a:buFont typeface="Wingdings" pitchFamily="2" charset="2"/>
              <a:buChar char="ü"/>
            </a:pPr>
            <a:r>
              <a:rPr lang="en-US" sz="2800" dirty="0" smtClean="0"/>
              <a:t>Superior vena cava–to–right pulmonary artery end-to-end anastomosis (Glenn procedure)</a:t>
            </a:r>
          </a:p>
          <a:p>
            <a:pPr>
              <a:buFont typeface="Wingdings" pitchFamily="2" charset="2"/>
              <a:buChar char="ü"/>
            </a:pPr>
            <a:r>
              <a:rPr lang="en-US" sz="2800" dirty="0" smtClean="0"/>
              <a:t>Anastomosis of the proximal end of the divided right pulmonary artery to the right atrium directly or by means of an aortic homograft</a:t>
            </a:r>
          </a:p>
          <a:p>
            <a:pPr>
              <a:buFont typeface="Wingdings" pitchFamily="2" charset="2"/>
              <a:buChar char="ü"/>
            </a:pPr>
            <a:r>
              <a:rPr lang="en-US" sz="2800" dirty="0" smtClean="0"/>
              <a:t>Closure of the atrial septal defect (ASD)</a:t>
            </a:r>
          </a:p>
          <a:p>
            <a:pPr>
              <a:buFont typeface="Wingdings" pitchFamily="2" charset="2"/>
              <a:buChar char="ü"/>
            </a:pPr>
            <a:r>
              <a:rPr lang="en-US" sz="2800" dirty="0" smtClean="0"/>
              <a:t>Insertion of a pulmonary valve homograft into the inferior vena caval orifice</a:t>
            </a:r>
          </a:p>
          <a:p>
            <a:pPr>
              <a:buFont typeface="Wingdings" pitchFamily="2" charset="2"/>
              <a:buChar char="ü"/>
            </a:pPr>
            <a:r>
              <a:rPr lang="en-US" sz="2800" dirty="0" smtClean="0"/>
              <a:t>Ligation of the main pulmonary artery to completely bypass the right ventricle</a:t>
            </a:r>
            <a:endParaRPr lang="en-US" sz="2800"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9" name="Text Placeholder 5"/>
          <p:cNvSpPr>
            <a:spLocks noGrp="1"/>
          </p:cNvSpPr>
          <p:nvPr>
            <p:ph type="body" idx="1"/>
          </p:nvPr>
        </p:nvSpPr>
        <p:spPr>
          <a:xfrm>
            <a:off x="457200" y="914400"/>
            <a:ext cx="4040188" cy="1143000"/>
          </a:xfrm>
        </p:spPr>
        <p:txBody>
          <a:bodyPr>
            <a:normAutofit fontScale="92500" lnSpcReduction="10000"/>
          </a:bodyPr>
          <a:lstStyle/>
          <a:p>
            <a:endParaRPr lang="en-US" dirty="0" smtClean="0"/>
          </a:p>
          <a:p>
            <a:r>
              <a:rPr lang="en-US" dirty="0" smtClean="0"/>
              <a:t>EARLY COMPLICATIONS OF FONTAN</a:t>
            </a:r>
          </a:p>
          <a:p>
            <a:endParaRPr lang="en-IN" dirty="0" smtClean="0"/>
          </a:p>
        </p:txBody>
      </p:sp>
      <p:sp>
        <p:nvSpPr>
          <p:cNvPr id="70660" name="Content Placeholder 2"/>
          <p:cNvSpPr>
            <a:spLocks noGrp="1"/>
          </p:cNvSpPr>
          <p:nvPr>
            <p:ph sz="half" idx="2"/>
          </p:nvPr>
        </p:nvSpPr>
        <p:spPr>
          <a:xfrm>
            <a:off x="0" y="2174875"/>
            <a:ext cx="4929190" cy="3951288"/>
          </a:xfrm>
        </p:spPr>
        <p:txBody>
          <a:bodyPr>
            <a:normAutofit/>
          </a:bodyPr>
          <a:lstStyle/>
          <a:p>
            <a:r>
              <a:rPr lang="en-US" sz="2800" dirty="0" smtClean="0"/>
              <a:t>Low cardiac output, heart failure or both </a:t>
            </a:r>
          </a:p>
          <a:p>
            <a:r>
              <a:rPr lang="en-US" sz="2800" dirty="0" smtClean="0"/>
              <a:t>Persistent pleural effusion</a:t>
            </a:r>
          </a:p>
          <a:p>
            <a:r>
              <a:rPr lang="en-US" sz="2800" dirty="0" smtClean="0"/>
              <a:t>Thrombus  formation in the systemic venous pathways</a:t>
            </a:r>
          </a:p>
          <a:p>
            <a:r>
              <a:rPr lang="en-US" sz="2800" dirty="0" smtClean="0"/>
              <a:t>Liver dysfunction</a:t>
            </a:r>
          </a:p>
          <a:p>
            <a:endParaRPr lang="en-US" dirty="0" smtClean="0"/>
          </a:p>
        </p:txBody>
      </p:sp>
      <p:sp>
        <p:nvSpPr>
          <p:cNvPr id="70661" name="Text Placeholder 6"/>
          <p:cNvSpPr>
            <a:spLocks noGrp="1"/>
          </p:cNvSpPr>
          <p:nvPr>
            <p:ph type="body" sz="quarter" idx="3"/>
          </p:nvPr>
        </p:nvSpPr>
        <p:spPr>
          <a:xfrm>
            <a:off x="4645025" y="457200"/>
            <a:ext cx="4041775" cy="1600200"/>
          </a:xfrm>
        </p:spPr>
        <p:txBody>
          <a:bodyPr>
            <a:normAutofit/>
          </a:bodyPr>
          <a:lstStyle/>
          <a:p>
            <a:r>
              <a:rPr lang="en-US" dirty="0" smtClean="0"/>
              <a:t>LATE COMPLICATIONS OF FONTAN</a:t>
            </a:r>
            <a:endParaRPr lang="en-IN" dirty="0" smtClean="0"/>
          </a:p>
        </p:txBody>
      </p:sp>
      <p:sp>
        <p:nvSpPr>
          <p:cNvPr id="70662" name="Content Placeholder 7"/>
          <p:cNvSpPr>
            <a:spLocks noGrp="1"/>
          </p:cNvSpPr>
          <p:nvPr>
            <p:ph sz="quarter" idx="4"/>
          </p:nvPr>
        </p:nvSpPr>
        <p:spPr/>
        <p:txBody>
          <a:bodyPr>
            <a:noAutofit/>
          </a:bodyPr>
          <a:lstStyle/>
          <a:p>
            <a:r>
              <a:rPr lang="en-US" dirty="0" smtClean="0"/>
              <a:t>Hepatomegaly and ascites.</a:t>
            </a:r>
          </a:p>
          <a:p>
            <a:r>
              <a:rPr lang="en-US" dirty="0" smtClean="0"/>
              <a:t>Supraventricular arrhythmias</a:t>
            </a:r>
          </a:p>
          <a:p>
            <a:r>
              <a:rPr lang="en-US" dirty="0" smtClean="0"/>
              <a:t>Progressive decrease in oxygen saturation( obstn. of venous pathways,  leakage in intra- atrial baffle, dev of pulm av fistula)</a:t>
            </a:r>
          </a:p>
          <a:p>
            <a:r>
              <a:rPr lang="en-US" dirty="0" smtClean="0"/>
              <a:t>Protein losing enteropathy</a:t>
            </a:r>
            <a:endParaRPr lang="en-IN" dirty="0" smtClean="0"/>
          </a:p>
        </p:txBody>
      </p:sp>
      <p:sp>
        <p:nvSpPr>
          <p:cNvPr id="7" name="Date Placeholder 6"/>
          <p:cNvSpPr>
            <a:spLocks noGrp="1"/>
          </p:cNvSpPr>
          <p:nvPr>
            <p:ph type="dt" sz="half" idx="10"/>
          </p:nvPr>
        </p:nvSpPr>
        <p:spPr/>
        <p:txBody>
          <a:bodyPr/>
          <a:lstStyle/>
          <a:p>
            <a:r>
              <a:rPr lang="en-US" dirty="0" smtClean="0"/>
              <a:t>06/01/2015</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SUMARRY</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Complete absence of the tricuspid valve with no direct communication between the right atrium and right ventricle.</a:t>
            </a:r>
          </a:p>
          <a:p>
            <a:r>
              <a:rPr lang="en-US" dirty="0" smtClean="0"/>
              <a:t>It is a uncommon disorder and was found in fewer than 3%</a:t>
            </a:r>
          </a:p>
          <a:p>
            <a:r>
              <a:rPr lang="en-US" dirty="0" smtClean="0"/>
              <a:t>TYPE 1B: Small VSD with PS with NRGA is most common. </a:t>
            </a:r>
          </a:p>
          <a:p>
            <a:r>
              <a:rPr lang="en-US" dirty="0" smtClean="0"/>
              <a:t>Coarctation of aorta – 8% is most common associated abnormality; most commonly with TA WITH VSD AND TGA. </a:t>
            </a:r>
          </a:p>
          <a:p>
            <a:r>
              <a:rPr lang="en-US" dirty="0" smtClean="0"/>
              <a:t>Clinical feature depends upon type of lesion: NRGA more cyanosed and TGA  more pinker and tends to develop heart failure</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Poor  longevity without definitive surgical treatment.</a:t>
            </a:r>
          </a:p>
          <a:p>
            <a:r>
              <a:rPr lang="en-US" dirty="0" smtClean="0">
                <a:solidFill>
                  <a:prstClr val="white"/>
                </a:solidFill>
              </a:rPr>
              <a:t>Left and  superior  axis deviation in presence of cyanosis hints to diagnosis</a:t>
            </a:r>
          </a:p>
          <a:p>
            <a:r>
              <a:rPr lang="en-US" dirty="0" smtClean="0">
                <a:solidFill>
                  <a:prstClr val="white"/>
                </a:solidFill>
              </a:rPr>
              <a:t>Echo is generally diagnostic; cath study rarely needed</a:t>
            </a:r>
          </a:p>
          <a:p>
            <a:r>
              <a:rPr lang="en-US" dirty="0" smtClean="0"/>
              <a:t>Definite procedure is described by FONTAN in which venous blood is directed to pulmonary artery without intervening chamber</a:t>
            </a:r>
          </a:p>
          <a:p>
            <a:r>
              <a:rPr lang="en-US" dirty="0" smtClean="0"/>
              <a:t>Ideal candidates: normal LV function and low pulmonary resistance</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MCQs</a:t>
            </a:r>
            <a:endParaRPr lang="en-US" dirty="0"/>
          </a:p>
        </p:txBody>
      </p:sp>
      <p:sp>
        <p:nvSpPr>
          <p:cNvPr id="6" name="Subtitle 5"/>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a:t>
            </a:r>
            <a:endParaRPr lang="en-US" dirty="0"/>
          </a:p>
        </p:txBody>
      </p:sp>
      <p:sp>
        <p:nvSpPr>
          <p:cNvPr id="3" name="Content Placeholder 2"/>
          <p:cNvSpPr>
            <a:spLocks noGrp="1"/>
          </p:cNvSpPr>
          <p:nvPr>
            <p:ph idx="1"/>
          </p:nvPr>
        </p:nvSpPr>
        <p:spPr/>
        <p:txBody>
          <a:bodyPr/>
          <a:lstStyle/>
          <a:p>
            <a:pPr>
              <a:buNone/>
            </a:pPr>
            <a:r>
              <a:rPr lang="en-US" dirty="0" smtClean="0"/>
              <a:t>Box shaped heart on X ray imaging:</a:t>
            </a:r>
          </a:p>
          <a:p>
            <a:pPr marL="514350" indent="-514350">
              <a:buFont typeface="+mj-lt"/>
              <a:buAutoNum type="arabicPeriod"/>
            </a:pPr>
            <a:r>
              <a:rPr lang="en-US" dirty="0" smtClean="0"/>
              <a:t>TA</a:t>
            </a:r>
          </a:p>
          <a:p>
            <a:pPr marL="514350" indent="-514350">
              <a:buFont typeface="+mj-lt"/>
              <a:buAutoNum type="arabicPeriod"/>
            </a:pPr>
            <a:r>
              <a:rPr lang="en-US" dirty="0" smtClean="0"/>
              <a:t>TOF</a:t>
            </a:r>
          </a:p>
          <a:p>
            <a:pPr marL="514350" indent="-514350">
              <a:buFont typeface="+mj-lt"/>
              <a:buAutoNum type="arabicPeriod"/>
            </a:pPr>
            <a:r>
              <a:rPr lang="en-US" dirty="0" smtClean="0"/>
              <a:t>TGA</a:t>
            </a:r>
          </a:p>
          <a:p>
            <a:pPr marL="514350" indent="-514350">
              <a:buFont typeface="+mj-lt"/>
              <a:buAutoNum type="arabicPeriod"/>
            </a:pPr>
            <a:r>
              <a:rPr lang="en-US" dirty="0" smtClean="0"/>
              <a:t>NONE OF THE ABOVE </a:t>
            </a:r>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a:t>
            </a:r>
            <a:endParaRPr lang="en-US" dirty="0"/>
          </a:p>
        </p:txBody>
      </p:sp>
      <p:sp>
        <p:nvSpPr>
          <p:cNvPr id="3" name="Content Placeholder 2"/>
          <p:cNvSpPr>
            <a:spLocks noGrp="1"/>
          </p:cNvSpPr>
          <p:nvPr>
            <p:ph idx="1"/>
          </p:nvPr>
        </p:nvSpPr>
        <p:spPr/>
        <p:txBody>
          <a:bodyPr/>
          <a:lstStyle/>
          <a:p>
            <a:pPr>
              <a:buNone/>
            </a:pPr>
            <a:r>
              <a:rPr lang="en-US" dirty="0" smtClean="0"/>
              <a:t>Coarctation of aorta is associated with:</a:t>
            </a:r>
          </a:p>
          <a:p>
            <a:pPr>
              <a:buNone/>
            </a:pPr>
            <a:r>
              <a:rPr lang="en-US" dirty="0" smtClean="0"/>
              <a:t>Type 1c</a:t>
            </a:r>
          </a:p>
          <a:p>
            <a:pPr>
              <a:buNone/>
            </a:pPr>
            <a:r>
              <a:rPr lang="en-US" dirty="0" smtClean="0"/>
              <a:t>Type 2c</a:t>
            </a:r>
          </a:p>
          <a:p>
            <a:pPr>
              <a:buNone/>
            </a:pPr>
            <a:r>
              <a:rPr lang="en-US" dirty="0" smtClean="0"/>
              <a:t>Type 1a</a:t>
            </a:r>
          </a:p>
          <a:p>
            <a:pPr>
              <a:buNone/>
            </a:pPr>
            <a:r>
              <a:rPr lang="en-US" dirty="0" smtClean="0"/>
              <a:t>Type 2a</a:t>
            </a:r>
          </a:p>
          <a:p>
            <a:pPr>
              <a:buNone/>
            </a:pPr>
            <a:endParaRPr lang="en-US" dirty="0"/>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a:t>
            </a:r>
            <a:endParaRPr lang="en-US" dirty="0"/>
          </a:p>
        </p:txBody>
      </p:sp>
      <p:sp>
        <p:nvSpPr>
          <p:cNvPr id="3" name="Content Placeholder 2"/>
          <p:cNvSpPr>
            <a:spLocks noGrp="1"/>
          </p:cNvSpPr>
          <p:nvPr>
            <p:ph idx="1"/>
          </p:nvPr>
        </p:nvSpPr>
        <p:spPr/>
        <p:txBody>
          <a:bodyPr/>
          <a:lstStyle/>
          <a:p>
            <a:pPr>
              <a:buNone/>
            </a:pPr>
            <a:r>
              <a:rPr lang="en-US" dirty="0" smtClean="0"/>
              <a:t>Right aortic arc is not associated with:</a:t>
            </a:r>
          </a:p>
          <a:p>
            <a:pPr marL="514350" indent="-514350">
              <a:buFont typeface="+mj-lt"/>
              <a:buAutoNum type="arabicPeriod"/>
            </a:pPr>
            <a:r>
              <a:rPr lang="en-US" dirty="0" smtClean="0"/>
              <a:t>TOF</a:t>
            </a:r>
          </a:p>
          <a:p>
            <a:pPr marL="514350" indent="-514350">
              <a:buFont typeface="+mj-lt"/>
              <a:buAutoNum type="arabicPeriod"/>
            </a:pPr>
            <a:r>
              <a:rPr lang="en-US" dirty="0" smtClean="0"/>
              <a:t>TGA</a:t>
            </a:r>
          </a:p>
          <a:p>
            <a:pPr marL="514350" indent="-514350">
              <a:buFont typeface="+mj-lt"/>
              <a:buAutoNum type="arabicPeriod"/>
            </a:pPr>
            <a:r>
              <a:rPr lang="en-US" dirty="0" smtClean="0"/>
              <a:t>PDA</a:t>
            </a:r>
          </a:p>
          <a:p>
            <a:pPr marL="514350" indent="-514350">
              <a:buFont typeface="+mj-lt"/>
              <a:buAutoNum type="arabicPeriod"/>
            </a:pPr>
            <a:r>
              <a:rPr lang="en-US" dirty="0" smtClean="0"/>
              <a:t>NONE OF THE ABOVE</a:t>
            </a:r>
          </a:p>
        </p:txBody>
      </p:sp>
      <p:sp>
        <p:nvSpPr>
          <p:cNvPr id="4" name="Date Placeholder 3"/>
          <p:cNvSpPr>
            <a:spLocks noGrp="1"/>
          </p:cNvSpPr>
          <p:nvPr>
            <p:ph type="dt" sz="half" idx="10"/>
          </p:nvPr>
        </p:nvSpPr>
        <p:spPr/>
        <p:txBody>
          <a:bodyPr/>
          <a:lstStyle/>
          <a:p>
            <a:r>
              <a:rPr lang="en-US" dirty="0" smtClean="0"/>
              <a:t>06/01/2015</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4.</a:t>
            </a:r>
            <a:endParaRPr lang="en-US" dirty="0"/>
          </a:p>
        </p:txBody>
      </p:sp>
      <p:sp>
        <p:nvSpPr>
          <p:cNvPr id="3" name="Content Placeholder 2"/>
          <p:cNvSpPr>
            <a:spLocks noGrp="1"/>
          </p:cNvSpPr>
          <p:nvPr>
            <p:ph idx="1"/>
          </p:nvPr>
        </p:nvSpPr>
        <p:spPr/>
        <p:txBody>
          <a:bodyPr/>
          <a:lstStyle/>
          <a:p>
            <a:pPr>
              <a:buNone/>
            </a:pPr>
            <a:r>
              <a:rPr lang="en-US" dirty="0" smtClean="0"/>
              <a:t>Not a high risk situation for Fontana:</a:t>
            </a:r>
          </a:p>
          <a:p>
            <a:pPr marL="514350" indent="-514350">
              <a:buFont typeface="+mj-lt"/>
              <a:buAutoNum type="arabicPeriod"/>
            </a:pPr>
            <a:r>
              <a:rPr lang="en-US" dirty="0" smtClean="0"/>
              <a:t>Mean PA pressure &gt;18</a:t>
            </a:r>
          </a:p>
          <a:p>
            <a:pPr marL="514350" indent="-514350">
              <a:buFont typeface="+mj-lt"/>
              <a:buAutoNum type="arabicPeriod"/>
            </a:pPr>
            <a:r>
              <a:rPr lang="en-US" dirty="0" smtClean="0"/>
              <a:t>LVEDP &gt;12</a:t>
            </a:r>
          </a:p>
          <a:p>
            <a:pPr marL="514350" indent="-514350">
              <a:buFont typeface="+mj-lt"/>
              <a:buAutoNum type="arabicPeriod"/>
            </a:pPr>
            <a:r>
              <a:rPr lang="en-US" dirty="0" smtClean="0"/>
              <a:t>Aortic regurgitation </a:t>
            </a:r>
          </a:p>
          <a:p>
            <a:pPr marL="514350" indent="-514350">
              <a:buFont typeface="+mj-lt"/>
              <a:buAutoNum type="arabicPeriod"/>
            </a:pPr>
            <a:r>
              <a:rPr lang="en-US" dirty="0" smtClean="0"/>
              <a:t>Distorted pulmonary artery</a:t>
            </a:r>
          </a:p>
          <a:p>
            <a:pPr marL="514350" indent="-514350">
              <a:buNone/>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a:t>
            </a:r>
            <a:endParaRPr lang="en-US" dirty="0"/>
          </a:p>
        </p:txBody>
      </p:sp>
      <p:sp>
        <p:nvSpPr>
          <p:cNvPr id="3" name="Content Placeholder 2"/>
          <p:cNvSpPr>
            <a:spLocks noGrp="1"/>
          </p:cNvSpPr>
          <p:nvPr>
            <p:ph idx="1"/>
          </p:nvPr>
        </p:nvSpPr>
        <p:spPr/>
        <p:txBody>
          <a:bodyPr/>
          <a:lstStyle/>
          <a:p>
            <a:pPr>
              <a:buNone/>
            </a:pPr>
            <a:r>
              <a:rPr lang="en-US" dirty="0" smtClean="0"/>
              <a:t>Ideal time for Fontana:</a:t>
            </a:r>
          </a:p>
          <a:p>
            <a:pPr marL="514350" indent="-514350">
              <a:buFont typeface="+mj-lt"/>
              <a:buAutoNum type="arabicPeriod"/>
            </a:pPr>
            <a:r>
              <a:rPr lang="en-US" dirty="0" smtClean="0"/>
              <a:t>Within 1yr of diagnosis</a:t>
            </a:r>
          </a:p>
          <a:p>
            <a:pPr marL="514350" indent="-514350">
              <a:buFont typeface="+mj-lt"/>
              <a:buAutoNum type="arabicPeriod"/>
            </a:pPr>
            <a:r>
              <a:rPr lang="en-US" dirty="0" smtClean="0"/>
              <a:t>Within 1-2 yrs of Glenn operation ( stage 2)</a:t>
            </a:r>
          </a:p>
          <a:p>
            <a:pPr marL="514350" indent="-514350">
              <a:buFont typeface="+mj-lt"/>
              <a:buAutoNum type="arabicPeriod"/>
            </a:pPr>
            <a:r>
              <a:rPr lang="en-US" dirty="0" smtClean="0"/>
              <a:t>As early as possible</a:t>
            </a:r>
          </a:p>
          <a:p>
            <a:pPr marL="514350" indent="-514350">
              <a:buFont typeface="+mj-lt"/>
              <a:buAutoNum type="arabicPeriod"/>
            </a:pPr>
            <a:r>
              <a:rPr lang="en-US" dirty="0" smtClean="0"/>
              <a:t>After 1 1yr of BT shunt</a:t>
            </a:r>
          </a:p>
          <a:p>
            <a:pPr>
              <a:buNone/>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EMBRYOLOGY</a:t>
            </a:r>
            <a:endParaRPr lang="en-US" dirty="0"/>
          </a:p>
        </p:txBody>
      </p:sp>
      <p:sp>
        <p:nvSpPr>
          <p:cNvPr id="3" name="Content Placeholder 2"/>
          <p:cNvSpPr>
            <a:spLocks noGrp="1"/>
          </p:cNvSpPr>
          <p:nvPr>
            <p:ph idx="1"/>
          </p:nvPr>
        </p:nvSpPr>
        <p:spPr/>
        <p:txBody>
          <a:bodyPr>
            <a:normAutofit/>
          </a:bodyPr>
          <a:lstStyle/>
          <a:p>
            <a:r>
              <a:rPr lang="en-US" dirty="0" smtClean="0"/>
              <a:t>Whether a muscular or fused type depends on stage of development.</a:t>
            </a:r>
          </a:p>
          <a:p>
            <a:r>
              <a:rPr lang="en-US" dirty="0" smtClean="0"/>
              <a:t>Muscular form: if insult occurs early in gestation </a:t>
            </a:r>
          </a:p>
          <a:p>
            <a:r>
              <a:rPr lang="en-US" dirty="0" smtClean="0"/>
              <a:t>Fused valve leaflets: if abnormality occurs later in gestation.</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6.</a:t>
            </a:r>
            <a:endParaRPr lang="en-US" dirty="0"/>
          </a:p>
        </p:txBody>
      </p:sp>
      <p:sp>
        <p:nvSpPr>
          <p:cNvPr id="3" name="Content Placeholder 2"/>
          <p:cNvSpPr>
            <a:spLocks noGrp="1"/>
          </p:cNvSpPr>
          <p:nvPr>
            <p:ph idx="1"/>
          </p:nvPr>
        </p:nvSpPr>
        <p:spPr/>
        <p:txBody>
          <a:bodyPr/>
          <a:lstStyle/>
          <a:p>
            <a:pPr>
              <a:buNone/>
            </a:pPr>
            <a:r>
              <a:rPr lang="en-US" dirty="0" smtClean="0"/>
              <a:t>Normal Pulmonary valve is M.C. associated with;</a:t>
            </a:r>
          </a:p>
          <a:p>
            <a:pPr>
              <a:buNone/>
            </a:pPr>
            <a:r>
              <a:rPr lang="en-US" dirty="0" smtClean="0"/>
              <a:t>TA with NRGA</a:t>
            </a:r>
          </a:p>
          <a:p>
            <a:pPr>
              <a:buNone/>
            </a:pPr>
            <a:r>
              <a:rPr lang="en-US" dirty="0" smtClean="0"/>
              <a:t>TA with </a:t>
            </a:r>
            <a:r>
              <a:rPr lang="en-US" dirty="0" err="1" smtClean="0"/>
              <a:t>dTGA</a:t>
            </a:r>
            <a:endParaRPr lang="en-US" dirty="0" smtClean="0"/>
          </a:p>
          <a:p>
            <a:pPr>
              <a:buNone/>
            </a:pPr>
            <a:r>
              <a:rPr lang="en-US" dirty="0" smtClean="0"/>
              <a:t>TA with l TGA</a:t>
            </a:r>
          </a:p>
          <a:p>
            <a:pPr>
              <a:buNone/>
            </a:pPr>
            <a:r>
              <a:rPr lang="en-US" dirty="0" smtClean="0"/>
              <a:t>TA with COA</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7.</a:t>
            </a:r>
            <a:endParaRPr lang="en-US" dirty="0"/>
          </a:p>
        </p:txBody>
      </p:sp>
      <p:sp>
        <p:nvSpPr>
          <p:cNvPr id="3" name="Content Placeholder 2"/>
          <p:cNvSpPr>
            <a:spLocks noGrp="1"/>
          </p:cNvSpPr>
          <p:nvPr>
            <p:ph idx="1"/>
          </p:nvPr>
        </p:nvSpPr>
        <p:spPr/>
        <p:txBody>
          <a:bodyPr/>
          <a:lstStyle/>
          <a:p>
            <a:pPr>
              <a:buNone/>
            </a:pPr>
            <a:r>
              <a:rPr lang="en-US" dirty="0" smtClean="0"/>
              <a:t>Five year survival after Fontana in TA</a:t>
            </a:r>
          </a:p>
          <a:p>
            <a:pPr marL="514350" indent="-514350">
              <a:buFont typeface="+mj-lt"/>
              <a:buAutoNum type="arabicPeriod"/>
            </a:pPr>
            <a:r>
              <a:rPr lang="en-US" dirty="0" smtClean="0"/>
              <a:t>50%</a:t>
            </a:r>
          </a:p>
          <a:p>
            <a:pPr marL="514350" indent="-514350">
              <a:buFont typeface="+mj-lt"/>
              <a:buAutoNum type="arabicPeriod"/>
            </a:pPr>
            <a:r>
              <a:rPr lang="en-US" dirty="0" smtClean="0"/>
              <a:t>60%</a:t>
            </a:r>
          </a:p>
          <a:p>
            <a:pPr marL="514350" indent="-514350">
              <a:buFont typeface="+mj-lt"/>
              <a:buAutoNum type="arabicPeriod"/>
            </a:pPr>
            <a:r>
              <a:rPr lang="en-US" dirty="0" smtClean="0"/>
              <a:t>70%</a:t>
            </a:r>
          </a:p>
          <a:p>
            <a:pPr marL="514350" indent="-514350">
              <a:buFont typeface="+mj-lt"/>
              <a:buAutoNum type="arabicPeriod"/>
            </a:pPr>
            <a:r>
              <a:rPr lang="en-US" dirty="0" smtClean="0"/>
              <a:t>80%</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8.</a:t>
            </a:r>
            <a:endParaRPr lang="en-US" dirty="0"/>
          </a:p>
        </p:txBody>
      </p:sp>
      <p:sp>
        <p:nvSpPr>
          <p:cNvPr id="3" name="Content Placeholder 2"/>
          <p:cNvSpPr>
            <a:spLocks noGrp="1"/>
          </p:cNvSpPr>
          <p:nvPr>
            <p:ph idx="1"/>
          </p:nvPr>
        </p:nvSpPr>
        <p:spPr/>
        <p:txBody>
          <a:bodyPr/>
          <a:lstStyle/>
          <a:p>
            <a:pPr>
              <a:buNone/>
            </a:pPr>
            <a:r>
              <a:rPr lang="en-US" dirty="0" smtClean="0"/>
              <a:t>False about TA:</a:t>
            </a:r>
          </a:p>
          <a:p>
            <a:pPr>
              <a:buNone/>
            </a:pPr>
            <a:r>
              <a:rPr lang="en-US" dirty="0" smtClean="0"/>
              <a:t> RA abnormality with LAD</a:t>
            </a:r>
          </a:p>
          <a:p>
            <a:pPr>
              <a:buNone/>
            </a:pPr>
            <a:r>
              <a:rPr lang="en-US" dirty="0" smtClean="0"/>
              <a:t>Left and superior axis seen in 85% of patients with TA with NRGA</a:t>
            </a:r>
          </a:p>
          <a:p>
            <a:pPr>
              <a:buNone/>
            </a:pPr>
            <a:r>
              <a:rPr lang="en-US" dirty="0" smtClean="0"/>
              <a:t>Direct relationship with p wave and restrictive ASD</a:t>
            </a:r>
          </a:p>
          <a:p>
            <a:pPr>
              <a:buNone/>
            </a:pPr>
            <a:r>
              <a:rPr lang="en-US" dirty="0" smtClean="0"/>
              <a:t>Bi atrial enlargement can be seen</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9.</a:t>
            </a:r>
            <a:endParaRPr lang="en-US" dirty="0"/>
          </a:p>
        </p:txBody>
      </p:sp>
      <p:sp>
        <p:nvSpPr>
          <p:cNvPr id="3" name="Content Placeholder 2"/>
          <p:cNvSpPr>
            <a:spLocks noGrp="1"/>
          </p:cNvSpPr>
          <p:nvPr>
            <p:ph idx="1"/>
          </p:nvPr>
        </p:nvSpPr>
        <p:spPr/>
        <p:txBody>
          <a:bodyPr/>
          <a:lstStyle/>
          <a:p>
            <a:pPr>
              <a:buNone/>
            </a:pPr>
            <a:r>
              <a:rPr lang="en-US" dirty="0" smtClean="0"/>
              <a:t>Fontana not done in:</a:t>
            </a:r>
          </a:p>
          <a:p>
            <a:pPr marL="514350" indent="-514350">
              <a:buFont typeface="+mj-lt"/>
              <a:buAutoNum type="arabicPeriod"/>
            </a:pPr>
            <a:r>
              <a:rPr lang="en-US" dirty="0" smtClean="0"/>
              <a:t>DORV</a:t>
            </a:r>
          </a:p>
          <a:p>
            <a:pPr marL="514350" indent="-514350">
              <a:buFont typeface="+mj-lt"/>
              <a:buAutoNum type="arabicPeriod"/>
            </a:pPr>
            <a:r>
              <a:rPr lang="en-US" dirty="0" err="1" smtClean="0"/>
              <a:t>Spleenic</a:t>
            </a:r>
            <a:r>
              <a:rPr lang="en-US" dirty="0" smtClean="0"/>
              <a:t> syndromes</a:t>
            </a:r>
          </a:p>
          <a:p>
            <a:pPr marL="514350" indent="-514350">
              <a:buFont typeface="+mj-lt"/>
              <a:buAutoNum type="arabicPeriod"/>
            </a:pPr>
            <a:r>
              <a:rPr lang="en-US" dirty="0" smtClean="0"/>
              <a:t>HLHS</a:t>
            </a:r>
          </a:p>
          <a:p>
            <a:pPr marL="514350" indent="-514350">
              <a:buFont typeface="+mj-lt"/>
              <a:buAutoNum type="arabicPeriod"/>
            </a:pPr>
            <a:r>
              <a:rPr lang="en-US" dirty="0" smtClean="0"/>
              <a:t>PA with VSD</a:t>
            </a: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10.</a:t>
            </a:r>
            <a:endParaRPr lang="en-US" dirty="0"/>
          </a:p>
        </p:txBody>
      </p:sp>
      <p:sp>
        <p:nvSpPr>
          <p:cNvPr id="6" name="Content Placeholder 5"/>
          <p:cNvSpPr>
            <a:spLocks noGrp="1"/>
          </p:cNvSpPr>
          <p:nvPr>
            <p:ph idx="1"/>
          </p:nvPr>
        </p:nvSpPr>
        <p:spPr/>
        <p:txBody>
          <a:bodyPr/>
          <a:lstStyle/>
          <a:p>
            <a:pPr>
              <a:buNone/>
            </a:pPr>
            <a:r>
              <a:rPr lang="en-US" dirty="0" smtClean="0"/>
              <a:t>Following conditions are </a:t>
            </a:r>
            <a:r>
              <a:rPr lang="en-US" dirty="0" err="1" smtClean="0"/>
              <a:t>assosiated</a:t>
            </a:r>
            <a:r>
              <a:rPr lang="en-US" dirty="0" smtClean="0"/>
              <a:t> with right sided aortic arch except:</a:t>
            </a:r>
          </a:p>
          <a:p>
            <a:pPr marL="514350" indent="-514350">
              <a:buFont typeface="+mj-lt"/>
              <a:buAutoNum type="arabicPeriod"/>
            </a:pPr>
            <a:r>
              <a:rPr lang="en-US" dirty="0" smtClean="0"/>
              <a:t>VSD</a:t>
            </a:r>
          </a:p>
          <a:p>
            <a:pPr marL="514350" indent="-514350">
              <a:buFont typeface="+mj-lt"/>
              <a:buAutoNum type="arabicPeriod"/>
            </a:pPr>
            <a:r>
              <a:rPr lang="en-US" dirty="0" smtClean="0"/>
              <a:t>TA</a:t>
            </a:r>
          </a:p>
          <a:p>
            <a:pPr marL="514350" indent="-514350">
              <a:buFont typeface="+mj-lt"/>
              <a:buAutoNum type="arabicPeriod"/>
            </a:pPr>
            <a:r>
              <a:rPr lang="en-US" dirty="0" smtClean="0"/>
              <a:t>TAPV</a:t>
            </a:r>
          </a:p>
          <a:p>
            <a:pPr marL="514350" indent="-514350">
              <a:buFont typeface="+mj-lt"/>
              <a:buAutoNum type="arabicPeriod"/>
            </a:pPr>
            <a:r>
              <a:rPr lang="en-US" dirty="0" smtClean="0"/>
              <a:t>TOF</a:t>
            </a:r>
            <a:endParaRPr lang="en-US" dirty="0"/>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desktop\Desktop\images (1).jpg"/>
          <p:cNvPicPr>
            <a:picLocks noGrp="1" noChangeAspect="1" noChangeArrowheads="1"/>
          </p:cNvPicPr>
          <p:nvPr>
            <p:ph idx="1"/>
          </p:nvPr>
        </p:nvPicPr>
        <p:blipFill>
          <a:blip r:embed="rId2"/>
          <a:srcRect/>
          <a:stretch>
            <a:fillRect/>
          </a:stretch>
        </p:blipFill>
        <p:spPr bwMode="auto">
          <a:xfrm>
            <a:off x="0" y="533400"/>
            <a:ext cx="9144000" cy="6019799"/>
          </a:xfrm>
          <a:prstGeom prst="rect">
            <a:avLst/>
          </a:prstGeom>
          <a:noFill/>
        </p:spPr>
      </p:pic>
      <p:sp>
        <p:nvSpPr>
          <p:cNvPr id="5" name="Date Placeholder 4"/>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sp>
        <p:nvSpPr>
          <p:cNvPr id="3" name="Content Placeholder 2"/>
          <p:cNvSpPr>
            <a:spLocks noGrp="1"/>
          </p:cNvSpPr>
          <p:nvPr>
            <p:ph idx="1"/>
          </p:nvPr>
        </p:nvSpPr>
        <p:spPr/>
        <p:txBody>
          <a:bodyPr>
            <a:noAutofit/>
          </a:bodyPr>
          <a:lstStyle/>
          <a:p>
            <a:r>
              <a:rPr lang="en-US" sz="2400" dirty="0" smtClean="0"/>
              <a:t>Uncommon disorder</a:t>
            </a:r>
          </a:p>
          <a:p>
            <a:r>
              <a:rPr lang="en-US" sz="2400" dirty="0" smtClean="0"/>
              <a:t>&lt;3% (0.056 per 1,000 live births)</a:t>
            </a:r>
          </a:p>
          <a:p>
            <a:pPr>
              <a:buNone/>
            </a:pPr>
            <a:r>
              <a:rPr lang="en-US" sz="2400" dirty="0" smtClean="0">
                <a:solidFill>
                  <a:srgbClr val="FFFF00"/>
                </a:solidFill>
              </a:rPr>
              <a:t>    New England Regional Infant Cardiac Program. </a:t>
            </a:r>
          </a:p>
          <a:p>
            <a:endParaRPr lang="en-US" sz="2400" dirty="0" smtClean="0"/>
          </a:p>
          <a:p>
            <a:r>
              <a:rPr lang="en-US" sz="2400" dirty="0" smtClean="0"/>
              <a:t>In other studies: 2.9%and 1.4%  of autopsy and clinical series respectively.</a:t>
            </a:r>
          </a:p>
          <a:p>
            <a:pPr>
              <a:buNone/>
            </a:pPr>
            <a:r>
              <a:rPr lang="en-US" sz="2400" dirty="0" smtClean="0">
                <a:solidFill>
                  <a:srgbClr val="FFFF00"/>
                </a:solidFill>
              </a:rPr>
              <a:t>   Demographic features of tricuspid </a:t>
            </a:r>
            <a:r>
              <a:rPr lang="en-US" sz="2400" dirty="0" err="1" smtClean="0">
                <a:solidFill>
                  <a:srgbClr val="FFFF00"/>
                </a:solidFill>
              </a:rPr>
              <a:t>atresia</a:t>
            </a:r>
            <a:r>
              <a:rPr lang="en-US" sz="2400" dirty="0" smtClean="0">
                <a:solidFill>
                  <a:srgbClr val="FFFF00"/>
                </a:solidFill>
              </a:rPr>
              <a:t> In: </a:t>
            </a:r>
            <a:r>
              <a:rPr lang="en-US" sz="2400" dirty="0" err="1" smtClean="0">
                <a:solidFill>
                  <a:srgbClr val="FFFF00"/>
                </a:solidFill>
              </a:rPr>
              <a:t>Rao</a:t>
            </a:r>
            <a:r>
              <a:rPr lang="en-US" sz="2400" dirty="0" smtClean="0">
                <a:solidFill>
                  <a:srgbClr val="FFFF00"/>
                </a:solidFill>
              </a:rPr>
              <a:t> PS, </a:t>
            </a:r>
            <a:r>
              <a:rPr lang="en-US" sz="2400" dirty="0" err="1" smtClean="0">
                <a:solidFill>
                  <a:srgbClr val="FFFF00"/>
                </a:solidFill>
              </a:rPr>
              <a:t>TricuspidAtresia</a:t>
            </a:r>
            <a:r>
              <a:rPr lang="en-US" sz="2400" dirty="0" smtClean="0">
                <a:solidFill>
                  <a:srgbClr val="FFFF00"/>
                </a:solidFill>
              </a:rPr>
              <a:t> 2nd ed.  1992:23</a:t>
            </a:r>
          </a:p>
          <a:p>
            <a:pPr>
              <a:buNone/>
            </a:pPr>
            <a:endParaRPr lang="en-US" sz="2400" dirty="0" smtClean="0">
              <a:solidFill>
                <a:srgbClr val="FFFF00"/>
              </a:solidFill>
            </a:endParaRPr>
          </a:p>
          <a:p>
            <a:r>
              <a:rPr lang="en-US" sz="2400" dirty="0" smtClean="0"/>
              <a:t>The Baltimore–Washington Infant Study :  prevalence of 0.039/1000 live birth</a:t>
            </a:r>
          </a:p>
          <a:p>
            <a:r>
              <a:rPr lang="en-US" sz="2400" dirty="0" smtClean="0"/>
              <a:t>So third most common cyanotic congenital heart disease after TOF and TGA</a:t>
            </a:r>
            <a:endParaRPr lang="en-US" sz="2400" dirty="0">
              <a:solidFill>
                <a:srgbClr val="FFFF00"/>
              </a:solidFill>
            </a:endParaRPr>
          </a:p>
        </p:txBody>
      </p:sp>
      <p:sp>
        <p:nvSpPr>
          <p:cNvPr id="4" name="Date Placeholder 3"/>
          <p:cNvSpPr>
            <a:spLocks noGrp="1"/>
          </p:cNvSpPr>
          <p:nvPr>
            <p:ph type="dt" sz="half" idx="10"/>
          </p:nvPr>
        </p:nvSpPr>
        <p:spPr/>
        <p:txBody>
          <a:bodyPr/>
          <a:lstStyle/>
          <a:p>
            <a:r>
              <a:rPr lang="en-US" smtClean="0"/>
              <a:t>06/01/2015</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6228</TotalTime>
  <Words>3615</Words>
  <Application>Microsoft Office PowerPoint</Application>
  <PresentationFormat>On-screen Show (4:3)</PresentationFormat>
  <Paragraphs>587</Paragraphs>
  <Slides>85</Slides>
  <Notes>17</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Bitmap Image</vt:lpstr>
      <vt:lpstr>TRICUSPID ATRESIA</vt:lpstr>
      <vt:lpstr>Slide 2</vt:lpstr>
      <vt:lpstr>DEFINITION</vt:lpstr>
      <vt:lpstr>HISTORY</vt:lpstr>
      <vt:lpstr>HISTORY</vt:lpstr>
      <vt:lpstr> IMPERFORATE TRICUSPID VALVE 5% VS COMPLETE ABSENCE OF THE RIGHT ATRIOVENTRICULAR CONNECTION 95% </vt:lpstr>
      <vt:lpstr>EMBRYOLOGY</vt:lpstr>
      <vt:lpstr>EMBRYOLOGY</vt:lpstr>
      <vt:lpstr>INCIDENCE</vt:lpstr>
      <vt:lpstr>Slide 10</vt:lpstr>
      <vt:lpstr>ANATOMY AND PATHOLOGY Consistent features</vt:lpstr>
      <vt:lpstr>Tricuspid valve</vt:lpstr>
      <vt:lpstr>RIGHT VENTRICLE</vt:lpstr>
      <vt:lpstr> RIGHT ATRIUM</vt:lpstr>
      <vt:lpstr>VSD</vt:lpstr>
      <vt:lpstr>Slide 16</vt:lpstr>
      <vt:lpstr>Rationale for classification</vt:lpstr>
      <vt:lpstr>Classification given by KUHNE  </vt:lpstr>
      <vt:lpstr>Normal related arteries[69%]</vt:lpstr>
      <vt:lpstr>Slide 20</vt:lpstr>
      <vt:lpstr>TYPE 2</vt:lpstr>
      <vt:lpstr>Slide 22</vt:lpstr>
      <vt:lpstr>Type 3</vt:lpstr>
      <vt:lpstr>ADDITIONAL  CARDIOVASCULAR ABNORMALITIES- 20%</vt:lpstr>
      <vt:lpstr>Slide 25</vt:lpstr>
      <vt:lpstr>Normal fetal circulation</vt:lpstr>
      <vt:lpstr>Normal fetal circulation</vt:lpstr>
      <vt:lpstr>Normal fetal circulation</vt:lpstr>
      <vt:lpstr>TRICUSPID ATRESIA </vt:lpstr>
      <vt:lpstr>TA WITH INTACT VS</vt:lpstr>
      <vt:lpstr>TA WITH VSD with NRGA</vt:lpstr>
      <vt:lpstr>TA WITH VSD AND TGA</vt:lpstr>
      <vt:lpstr>Slide 33</vt:lpstr>
      <vt:lpstr>Slide 34</vt:lpstr>
      <vt:lpstr>Slide 35</vt:lpstr>
      <vt:lpstr>CLINICAL FATURES</vt:lpstr>
      <vt:lpstr>Slide 37</vt:lpstr>
      <vt:lpstr>Slide 38</vt:lpstr>
      <vt:lpstr>Fate of VSD</vt:lpstr>
      <vt:lpstr>Slide 40</vt:lpstr>
      <vt:lpstr>CLINICAL FEATURES </vt:lpstr>
      <vt:lpstr>Slide 42</vt:lpstr>
      <vt:lpstr>Slide 43</vt:lpstr>
      <vt:lpstr>Slide 44</vt:lpstr>
      <vt:lpstr>Slide 45</vt:lpstr>
      <vt:lpstr>CLINICAL FEATURES </vt:lpstr>
      <vt:lpstr>CLINICAL FEATURES  Pulmonary vascular resistance – high </vt:lpstr>
      <vt:lpstr>Slide 48</vt:lpstr>
      <vt:lpstr>TA WITH INTACT VS</vt:lpstr>
      <vt:lpstr>TR. ATRESIA WITH NRGA AND SMALL VSD.</vt:lpstr>
      <vt:lpstr>TR. ATRESIA WITH NRGA AND  LARGE VSD.</vt:lpstr>
      <vt:lpstr>TR. ATRESIA WITH TGA</vt:lpstr>
      <vt:lpstr>ECG</vt:lpstr>
      <vt:lpstr> CHEST X-RAY-TA WITH NRGA AND SMALL VSD</vt:lpstr>
      <vt:lpstr>Slide 55</vt:lpstr>
      <vt:lpstr>TA with complete transposition and no obstruction</vt:lpstr>
      <vt:lpstr>Slide 57</vt:lpstr>
      <vt:lpstr>ECHOCARDIOGRAM</vt:lpstr>
      <vt:lpstr>Slide 59</vt:lpstr>
      <vt:lpstr>CARDIAC  CATHETERIZATION</vt:lpstr>
      <vt:lpstr>CARDIAC  CATHETERIZATION</vt:lpstr>
      <vt:lpstr>VENTRICULAR SEPTAL DEFECT AND NORMAL AORTOPULMONARY POSITION</vt:lpstr>
      <vt:lpstr>TRICUSPID ATRESIA, VENTRICULAR SEPTAL DEFECT AND AORTOPULMONARY TRANSPOSITION</vt:lpstr>
      <vt:lpstr>Slide 64</vt:lpstr>
      <vt:lpstr>INITIAL MEDICAL MANAGEMENT</vt:lpstr>
      <vt:lpstr>SURGICAL- FONTAN AIM  </vt:lpstr>
      <vt:lpstr>Stage 1:</vt:lpstr>
      <vt:lpstr>STAGE 2 (2.5-3mth)</vt:lpstr>
      <vt:lpstr>STAGE 3  (DEFINITE PROCEDURE)</vt:lpstr>
      <vt:lpstr>Slide 70</vt:lpstr>
      <vt:lpstr>Slide 71</vt:lpstr>
      <vt:lpstr>SUMARRY</vt:lpstr>
      <vt:lpstr>Slide 73</vt:lpstr>
      <vt:lpstr>MCQs</vt:lpstr>
      <vt:lpstr>1.</vt:lpstr>
      <vt:lpstr>2.</vt:lpstr>
      <vt:lpstr>3. </vt:lpstr>
      <vt:lpstr>4.</vt:lpstr>
      <vt:lpstr>5.</vt:lpstr>
      <vt:lpstr>6.</vt:lpstr>
      <vt:lpstr>7.</vt:lpstr>
      <vt:lpstr>8.</vt:lpstr>
      <vt:lpstr>9.</vt:lpstr>
      <vt:lpstr>10.</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TRICUSPID ATRESIA</dc:title>
  <dc:creator>desktop</dc:creator>
  <cp:lastModifiedBy>dr.sunish</cp:lastModifiedBy>
  <cp:revision>309</cp:revision>
  <dcterms:created xsi:type="dcterms:W3CDTF">2014-12-06T13:56:49Z</dcterms:created>
  <dcterms:modified xsi:type="dcterms:W3CDTF">2015-07-19T11:39:21Z</dcterms:modified>
</cp:coreProperties>
</file>